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18.xml" ContentType="application/vnd.openxmlformats-officedocument.presentationml.slideLayout+xml"/>
  <Override PartName="/ppt/slideLayouts/slideLayout24.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23.xml" ContentType="application/vnd.openxmlformats-officedocument.presentationml.slideLayout+xml"/>
  <Override PartName="/ppt/slideLayouts/slideLayout25.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4"/>
    <p:sldMasterId id="2147483680" r:id="rId5"/>
    <p:sldMasterId id="2147483692" r:id="rId6"/>
  </p:sldMasterIdLst>
  <p:notesMasterIdLst>
    <p:notesMasterId r:id="rId36"/>
  </p:notesMasterIdLst>
  <p:sldIdLst>
    <p:sldId id="256" r:id="rId7"/>
    <p:sldId id="257" r:id="rId8"/>
    <p:sldId id="270" r:id="rId9"/>
    <p:sldId id="263" r:id="rId10"/>
    <p:sldId id="424" r:id="rId11"/>
    <p:sldId id="425" r:id="rId12"/>
    <p:sldId id="271" r:id="rId13"/>
    <p:sldId id="258" r:id="rId14"/>
    <p:sldId id="264" r:id="rId15"/>
    <p:sldId id="261" r:id="rId16"/>
    <p:sldId id="267" r:id="rId17"/>
    <p:sldId id="266" r:id="rId18"/>
    <p:sldId id="323" r:id="rId19"/>
    <p:sldId id="272" r:id="rId20"/>
    <p:sldId id="260" r:id="rId21"/>
    <p:sldId id="396" r:id="rId22"/>
    <p:sldId id="419" r:id="rId23"/>
    <p:sldId id="420" r:id="rId24"/>
    <p:sldId id="421" r:id="rId25"/>
    <p:sldId id="422" r:id="rId26"/>
    <p:sldId id="423" r:id="rId27"/>
    <p:sldId id="385" r:id="rId28"/>
    <p:sldId id="418" r:id="rId29"/>
    <p:sldId id="285" r:id="rId30"/>
    <p:sldId id="398" r:id="rId31"/>
    <p:sldId id="387" r:id="rId32"/>
    <p:sldId id="412" r:id="rId33"/>
    <p:sldId id="411" r:id="rId34"/>
    <p:sldId id="413" r:id="rId3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498" autoAdjust="0"/>
    <p:restoredTop sz="94660"/>
  </p:normalViewPr>
  <p:slideViewPr>
    <p:cSldViewPr snapToGrid="0">
      <p:cViewPr varScale="1">
        <p:scale>
          <a:sx n="88" d="100"/>
          <a:sy n="88" d="100"/>
        </p:scale>
        <p:origin x="176" y="23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822206-2F72-044C-8230-26C21B20C3B2}" type="datetimeFigureOut">
              <a:rPr lang="nl-NL" smtClean="0"/>
              <a:t>08-12-2024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88D3B4-B5B5-0247-872F-421FF33CCF55}" type="slidenum">
              <a:rPr lang="nl-NL" smtClean="0"/>
              <a:t>‹nr.›</a:t>
            </a:fld>
            <a:endParaRPr lang="nl-NL"/>
          </a:p>
        </p:txBody>
      </p:sp>
    </p:spTree>
    <p:extLst>
      <p:ext uri="{BB962C8B-B14F-4D97-AF65-F5344CB8AC3E}">
        <p14:creationId xmlns:p14="http://schemas.microsoft.com/office/powerpoint/2010/main" val="3940969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E120BA-BA3E-3844-A57E-D1CF5496625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187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15 minuten</a:t>
            </a:r>
          </a:p>
          <a:p>
            <a:r>
              <a:rPr lang="nl-NL" dirty="0"/>
              <a:t>Cecile Luisteropdracht en filmpje</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8558A-2A26-CD4B-8AD5-E8C31F03015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283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1370F9-31A9-BD42-9D23-5DB6A25D1CC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F127BC64-94EE-A245-AF85-7263D07CB2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309133C-2E66-8242-BB9E-A5C7337AB79B}"/>
              </a:ext>
            </a:extLst>
          </p:cNvPr>
          <p:cNvSpPr>
            <a:spLocks noGrp="1"/>
          </p:cNvSpPr>
          <p:nvPr>
            <p:ph type="dt" sz="half" idx="10"/>
          </p:nvPr>
        </p:nvSpPr>
        <p:spPr/>
        <p:txBody>
          <a:bodyPr/>
          <a:lstStyle/>
          <a:p>
            <a:fld id="{B61BEF0D-F0BB-DE4B-95CE-6DB70DBA9567}" type="datetimeFigureOut">
              <a:rPr lang="en-US" smtClean="0"/>
              <a:pPr/>
              <a:t>12/8/24</a:t>
            </a:fld>
            <a:endParaRPr lang="en-US" dirty="0"/>
          </a:p>
        </p:txBody>
      </p:sp>
      <p:sp>
        <p:nvSpPr>
          <p:cNvPr id="5" name="Tijdelijke aanduiding voor voettekst 4">
            <a:extLst>
              <a:ext uri="{FF2B5EF4-FFF2-40B4-BE49-F238E27FC236}">
                <a16:creationId xmlns:a16="http://schemas.microsoft.com/office/drawing/2014/main" id="{AFAF4791-E233-344C-89DF-A4DEEEAA27C8}"/>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7E50DF6F-4A76-7048-9441-2F0466F44530}"/>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094512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0F4723-0DE9-D946-80ED-AD4D9D52FB4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B5A45681-EF2B-3447-B5A6-DC605A641963}"/>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9B24AFB-7751-E44A-A5EE-970145900877}"/>
              </a:ext>
            </a:extLst>
          </p:cNvPr>
          <p:cNvSpPr>
            <a:spLocks noGrp="1"/>
          </p:cNvSpPr>
          <p:nvPr>
            <p:ph type="dt" sz="half" idx="10"/>
          </p:nvPr>
        </p:nvSpPr>
        <p:spPr/>
        <p:txBody>
          <a:bodyPr/>
          <a:lstStyle/>
          <a:p>
            <a:fld id="{55C6B4A9-1611-4792-9094-5F34BCA07E0B}" type="datetimeFigureOut">
              <a:rPr lang="en-US" smtClean="0"/>
              <a:t>12/8/24</a:t>
            </a:fld>
            <a:endParaRPr lang="en-US" dirty="0"/>
          </a:p>
        </p:txBody>
      </p:sp>
      <p:sp>
        <p:nvSpPr>
          <p:cNvPr id="5" name="Tijdelijke aanduiding voor voettekst 4">
            <a:extLst>
              <a:ext uri="{FF2B5EF4-FFF2-40B4-BE49-F238E27FC236}">
                <a16:creationId xmlns:a16="http://schemas.microsoft.com/office/drawing/2014/main" id="{6A79E451-E446-DC46-A4FE-FFF6D4F74573}"/>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479795E0-5ABF-E145-B83E-212CE2FDA0F2}"/>
              </a:ext>
            </a:extLst>
          </p:cNvPr>
          <p:cNvSpPr>
            <a:spLocks noGrp="1"/>
          </p:cNvSpPr>
          <p:nvPr>
            <p:ph type="sldNum" sz="quarter" idx="12"/>
          </p:nvPr>
        </p:nvSpPr>
        <p:spPr/>
        <p:txBody>
          <a:bodyPr/>
          <a:lstStyle/>
          <a:p>
            <a:fld id="{89333C77-0158-454C-844F-B7AB9BD7DAD4}" type="slidenum">
              <a:rPr lang="en-US" smtClean="0"/>
              <a:t>‹nr.›</a:t>
            </a:fld>
            <a:endParaRPr lang="en-US" dirty="0"/>
          </a:p>
        </p:txBody>
      </p:sp>
    </p:spTree>
    <p:extLst>
      <p:ext uri="{BB962C8B-B14F-4D97-AF65-F5344CB8AC3E}">
        <p14:creationId xmlns:p14="http://schemas.microsoft.com/office/powerpoint/2010/main" val="1152884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E6715B3-89C5-5246-8B8D-ABEC911ED6C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8CB644BE-C383-BD46-B37A-0FBCE96286BC}"/>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D1AF541-F3DC-0249-AF4E-E38A9228F75A}"/>
              </a:ext>
            </a:extLst>
          </p:cNvPr>
          <p:cNvSpPr>
            <a:spLocks noGrp="1"/>
          </p:cNvSpPr>
          <p:nvPr>
            <p:ph type="dt" sz="half" idx="10"/>
          </p:nvPr>
        </p:nvSpPr>
        <p:spPr/>
        <p:txBody>
          <a:bodyPr/>
          <a:lstStyle/>
          <a:p>
            <a:fld id="{B61BEF0D-F0BB-DE4B-95CE-6DB70DBA9567}" type="datetimeFigureOut">
              <a:rPr lang="en-US" smtClean="0"/>
              <a:pPr/>
              <a:t>12/8/24</a:t>
            </a:fld>
            <a:endParaRPr lang="en-US" dirty="0"/>
          </a:p>
        </p:txBody>
      </p:sp>
      <p:sp>
        <p:nvSpPr>
          <p:cNvPr id="5" name="Tijdelijke aanduiding voor voettekst 4">
            <a:extLst>
              <a:ext uri="{FF2B5EF4-FFF2-40B4-BE49-F238E27FC236}">
                <a16:creationId xmlns:a16="http://schemas.microsoft.com/office/drawing/2014/main" id="{A813E4CB-4219-C546-8F7C-95C7A9D019D4}"/>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DFC68D61-8F9D-8C46-943A-07AA6885AC54}"/>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358151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12/8/24</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‹nr.›</a:t>
            </a:fld>
            <a:endParaRPr lang="en-US"/>
          </a:p>
        </p:txBody>
      </p:sp>
    </p:spTree>
    <p:extLst>
      <p:ext uri="{BB962C8B-B14F-4D97-AF65-F5344CB8AC3E}">
        <p14:creationId xmlns:p14="http://schemas.microsoft.com/office/powerpoint/2010/main" val="614897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12/8/24</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‹nr.›</a:t>
            </a:fld>
            <a:endParaRPr lang="en-US"/>
          </a:p>
        </p:txBody>
      </p:sp>
    </p:spTree>
    <p:extLst>
      <p:ext uri="{BB962C8B-B14F-4D97-AF65-F5344CB8AC3E}">
        <p14:creationId xmlns:p14="http://schemas.microsoft.com/office/powerpoint/2010/main" val="3941365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12/8/24</a:t>
            </a:fld>
            <a:endParaRPr 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‹nr.›</a:t>
            </a:fld>
            <a:endParaRPr lang="en-US"/>
          </a:p>
        </p:txBody>
      </p:sp>
    </p:spTree>
    <p:extLst>
      <p:ext uri="{BB962C8B-B14F-4D97-AF65-F5344CB8AC3E}">
        <p14:creationId xmlns:p14="http://schemas.microsoft.com/office/powerpoint/2010/main" val="3013858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12/8/24</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‹nr.›</a:t>
            </a:fld>
            <a:endParaRPr lang="en-US"/>
          </a:p>
        </p:txBody>
      </p:sp>
    </p:spTree>
    <p:extLst>
      <p:ext uri="{BB962C8B-B14F-4D97-AF65-F5344CB8AC3E}">
        <p14:creationId xmlns:p14="http://schemas.microsoft.com/office/powerpoint/2010/main" val="3369549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12/8/24</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‹nr.›</a:t>
            </a:fld>
            <a:endParaRPr lang="en-US"/>
          </a:p>
        </p:txBody>
      </p:sp>
    </p:spTree>
    <p:extLst>
      <p:ext uri="{BB962C8B-B14F-4D97-AF65-F5344CB8AC3E}">
        <p14:creationId xmlns:p14="http://schemas.microsoft.com/office/powerpoint/2010/main" val="996304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12/8/24</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‹nr.›</a:t>
            </a:fld>
            <a:endParaRPr lang="en-US"/>
          </a:p>
        </p:txBody>
      </p:sp>
    </p:spTree>
    <p:extLst>
      <p:ext uri="{BB962C8B-B14F-4D97-AF65-F5344CB8AC3E}">
        <p14:creationId xmlns:p14="http://schemas.microsoft.com/office/powerpoint/2010/main" val="2610117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12/8/24</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‹nr.›</a:t>
            </a:fld>
            <a:endParaRPr lang="en-US"/>
          </a:p>
        </p:txBody>
      </p:sp>
    </p:spTree>
    <p:extLst>
      <p:ext uri="{BB962C8B-B14F-4D97-AF65-F5344CB8AC3E}">
        <p14:creationId xmlns:p14="http://schemas.microsoft.com/office/powerpoint/2010/main" val="4077840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12/8/24</a:t>
            </a:fld>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‹nr.›</a:t>
            </a:fld>
            <a:endParaRPr lang="en-US"/>
          </a:p>
        </p:txBody>
      </p:sp>
    </p:spTree>
    <p:extLst>
      <p:ext uri="{BB962C8B-B14F-4D97-AF65-F5344CB8AC3E}">
        <p14:creationId xmlns:p14="http://schemas.microsoft.com/office/powerpoint/2010/main" val="1612886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9D42FD-B9DA-EA4E-A53B-F6FA9CF45C7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93F8D49-299A-494E-81AB-43C703F0BA1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0FE793A-7F2C-4146-9867-AD4D5BD598CA}"/>
              </a:ext>
            </a:extLst>
          </p:cNvPr>
          <p:cNvSpPr>
            <a:spLocks noGrp="1"/>
          </p:cNvSpPr>
          <p:nvPr>
            <p:ph type="dt" sz="half" idx="10"/>
          </p:nvPr>
        </p:nvSpPr>
        <p:spPr/>
        <p:txBody>
          <a:bodyPr/>
          <a:lstStyle/>
          <a:p>
            <a:fld id="{B61BEF0D-F0BB-DE4B-95CE-6DB70DBA9567}" type="datetimeFigureOut">
              <a:rPr lang="en-US" smtClean="0"/>
              <a:pPr/>
              <a:t>12/8/24</a:t>
            </a:fld>
            <a:endParaRPr lang="en-US" dirty="0"/>
          </a:p>
        </p:txBody>
      </p:sp>
      <p:sp>
        <p:nvSpPr>
          <p:cNvPr id="5" name="Tijdelijke aanduiding voor voettekst 4">
            <a:extLst>
              <a:ext uri="{FF2B5EF4-FFF2-40B4-BE49-F238E27FC236}">
                <a16:creationId xmlns:a16="http://schemas.microsoft.com/office/drawing/2014/main" id="{4A94A35D-F87D-004F-B658-9EEB2E5799F4}"/>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5BDE04F8-ED9D-6A4B-8BFD-ED8D70E0500C}"/>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930081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12/8/24</a:t>
            </a:fld>
            <a:endParaRPr lang="en-US"/>
          </a:p>
        </p:txBody>
      </p:sp>
      <p:sp>
        <p:nvSpPr>
          <p:cNvPr id="6" name="Footer Placeholder 5"/>
          <p:cNvSpPr>
            <a:spLocks noGrp="1"/>
          </p:cNvSpPr>
          <p:nvPr>
            <p:ph type="ftr" sz="quarter" idx="11"/>
          </p:nvPr>
        </p:nvSpPr>
        <p:spPr>
          <a:xfrm>
            <a:off x="1097279" y="6446838"/>
            <a:ext cx="6818262" cy="365125"/>
          </a:xfrm>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a:p>
        </p:txBody>
      </p:sp>
    </p:spTree>
    <p:extLst>
      <p:ext uri="{BB962C8B-B14F-4D97-AF65-F5344CB8AC3E}">
        <p14:creationId xmlns:p14="http://schemas.microsoft.com/office/powerpoint/2010/main" val="1685316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12/8/24</a:t>
            </a:fld>
            <a:endParaRPr lang="en-US"/>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‹nr.›</a:t>
            </a:fld>
            <a:endParaRPr lang="en-US"/>
          </a:p>
        </p:txBody>
      </p:sp>
    </p:spTree>
    <p:extLst>
      <p:ext uri="{BB962C8B-B14F-4D97-AF65-F5344CB8AC3E}">
        <p14:creationId xmlns:p14="http://schemas.microsoft.com/office/powerpoint/2010/main" val="3137972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12/8/24</a:t>
            </a:fld>
            <a:endParaRPr lang="en-US"/>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‹nr.›</a:t>
            </a:fld>
            <a:endParaRPr lang="en-US"/>
          </a:p>
        </p:txBody>
      </p:sp>
    </p:spTree>
    <p:extLst>
      <p:ext uri="{BB962C8B-B14F-4D97-AF65-F5344CB8AC3E}">
        <p14:creationId xmlns:p14="http://schemas.microsoft.com/office/powerpoint/2010/main" val="34235311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413BBB-90B8-4F4F-BF24-04446A538F7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7D617EA-0D86-5943-BB42-52A52596CE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555A474-F384-D943-8E07-4C1F5A8851D0}"/>
              </a:ext>
            </a:extLst>
          </p:cNvPr>
          <p:cNvSpPr>
            <a:spLocks noGrp="1"/>
          </p:cNvSpPr>
          <p:nvPr>
            <p:ph type="dt" sz="half" idx="10"/>
          </p:nvPr>
        </p:nvSpPr>
        <p:spPr/>
        <p:txBody>
          <a:bodyPr/>
          <a:lstStyle/>
          <a:p>
            <a:fld id="{57E0CF6C-748E-4B7A-BC8B-3011EF78ED13}" type="datetime1">
              <a:rPr lang="en-US" smtClean="0"/>
              <a:pPr/>
              <a:t>12/8/24</a:t>
            </a:fld>
            <a:endParaRPr lang="en-US" dirty="0"/>
          </a:p>
        </p:txBody>
      </p:sp>
      <p:sp>
        <p:nvSpPr>
          <p:cNvPr id="5" name="Tijdelijke aanduiding voor voettekst 4">
            <a:extLst>
              <a:ext uri="{FF2B5EF4-FFF2-40B4-BE49-F238E27FC236}">
                <a16:creationId xmlns:a16="http://schemas.microsoft.com/office/drawing/2014/main" id="{83CC52BB-C5BA-EB4A-BD22-6320F0551556}"/>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3656E710-8188-9549-B33C-1DD6E3E1EA4A}"/>
              </a:ext>
            </a:extLst>
          </p:cNvPr>
          <p:cNvSpPr>
            <a:spLocks noGrp="1"/>
          </p:cNvSpPr>
          <p:nvPr>
            <p:ph type="sldNum" sz="quarter" idx="12"/>
          </p:nvPr>
        </p:nvSpPr>
        <p:spPr/>
        <p:txBody>
          <a:bodyPr/>
          <a:lstStyle/>
          <a:p>
            <a:fld id="{73B850FF-6169-4056-8077-06FFA93A5366}" type="slidenum">
              <a:rPr lang="en-US" smtClean="0"/>
              <a:pPr/>
              <a:t>‹nr.›</a:t>
            </a:fld>
            <a:endParaRPr lang="en-US" dirty="0"/>
          </a:p>
        </p:txBody>
      </p:sp>
    </p:spTree>
    <p:extLst>
      <p:ext uri="{BB962C8B-B14F-4D97-AF65-F5344CB8AC3E}">
        <p14:creationId xmlns:p14="http://schemas.microsoft.com/office/powerpoint/2010/main" val="47459170"/>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00AA91-6F50-D746-83D4-6A4F897C89C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D8317E2-19F5-CF4D-B2FF-9EFAB57392F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10A8735-AA0D-D043-A162-0E1BE9C95902}"/>
              </a:ext>
            </a:extLst>
          </p:cNvPr>
          <p:cNvSpPr>
            <a:spLocks noGrp="1"/>
          </p:cNvSpPr>
          <p:nvPr>
            <p:ph type="dt" sz="half" idx="10"/>
          </p:nvPr>
        </p:nvSpPr>
        <p:spPr/>
        <p:txBody>
          <a:bodyPr/>
          <a:lstStyle/>
          <a:p>
            <a:fld id="{57E0CF6C-748E-4B7A-BC8B-3011EF78ED13}" type="datetime1">
              <a:rPr lang="en-US" smtClean="0"/>
              <a:pPr/>
              <a:t>12/8/24</a:t>
            </a:fld>
            <a:endParaRPr lang="en-US" dirty="0"/>
          </a:p>
        </p:txBody>
      </p:sp>
      <p:sp>
        <p:nvSpPr>
          <p:cNvPr id="5" name="Tijdelijke aanduiding voor voettekst 4">
            <a:extLst>
              <a:ext uri="{FF2B5EF4-FFF2-40B4-BE49-F238E27FC236}">
                <a16:creationId xmlns:a16="http://schemas.microsoft.com/office/drawing/2014/main" id="{245C0849-0EE4-9940-AE85-379AC8B6B97E}"/>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91D3A64C-FD78-054F-90AD-FAA06162C0CA}"/>
              </a:ext>
            </a:extLst>
          </p:cNvPr>
          <p:cNvSpPr>
            <a:spLocks noGrp="1"/>
          </p:cNvSpPr>
          <p:nvPr>
            <p:ph type="sldNum" sz="quarter" idx="12"/>
          </p:nvPr>
        </p:nvSpPr>
        <p:spPr/>
        <p:txBody>
          <a:bodyPr/>
          <a:lstStyle/>
          <a:p>
            <a:fld id="{73B850FF-6169-4056-8077-06FFA93A5366}" type="slidenum">
              <a:rPr lang="en-US" smtClean="0"/>
              <a:pPr/>
              <a:t>‹nr.›</a:t>
            </a:fld>
            <a:endParaRPr lang="en-US" dirty="0"/>
          </a:p>
        </p:txBody>
      </p:sp>
    </p:spTree>
    <p:extLst>
      <p:ext uri="{BB962C8B-B14F-4D97-AF65-F5344CB8AC3E}">
        <p14:creationId xmlns:p14="http://schemas.microsoft.com/office/powerpoint/2010/main" val="1644764525"/>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6A8249-71C6-A64C-BE15-3392A3577AF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41864D88-50EE-5E43-937D-841B78555E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284E910A-DF7B-B740-93B9-888122EBBE2F}"/>
              </a:ext>
            </a:extLst>
          </p:cNvPr>
          <p:cNvSpPr>
            <a:spLocks noGrp="1"/>
          </p:cNvSpPr>
          <p:nvPr>
            <p:ph type="dt" sz="half" idx="10"/>
          </p:nvPr>
        </p:nvSpPr>
        <p:spPr/>
        <p:txBody>
          <a:bodyPr/>
          <a:lstStyle/>
          <a:p>
            <a:fld id="{57E0CF6C-748E-4B7A-BC8B-3011EF78ED13}" type="datetime1">
              <a:rPr lang="en-US" smtClean="0"/>
              <a:pPr/>
              <a:t>12/8/24</a:t>
            </a:fld>
            <a:endParaRPr lang="en-US" dirty="0"/>
          </a:p>
        </p:txBody>
      </p:sp>
      <p:sp>
        <p:nvSpPr>
          <p:cNvPr id="5" name="Tijdelijke aanduiding voor voettekst 4">
            <a:extLst>
              <a:ext uri="{FF2B5EF4-FFF2-40B4-BE49-F238E27FC236}">
                <a16:creationId xmlns:a16="http://schemas.microsoft.com/office/drawing/2014/main" id="{1FA9F479-326D-A840-BCCA-F2D15575339C}"/>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DACCDE08-6384-B047-848A-57AD018F9454}"/>
              </a:ext>
            </a:extLst>
          </p:cNvPr>
          <p:cNvSpPr>
            <a:spLocks noGrp="1"/>
          </p:cNvSpPr>
          <p:nvPr>
            <p:ph type="sldNum" sz="quarter" idx="12"/>
          </p:nvPr>
        </p:nvSpPr>
        <p:spPr/>
        <p:txBody>
          <a:bodyPr/>
          <a:lstStyle/>
          <a:p>
            <a:fld id="{73B850FF-6169-4056-8077-06FFA93A5366}" type="slidenum">
              <a:rPr lang="en-US" smtClean="0"/>
              <a:pPr/>
              <a:t>‹nr.›</a:t>
            </a:fld>
            <a:endParaRPr lang="en-US" dirty="0"/>
          </a:p>
        </p:txBody>
      </p:sp>
    </p:spTree>
    <p:extLst>
      <p:ext uri="{BB962C8B-B14F-4D97-AF65-F5344CB8AC3E}">
        <p14:creationId xmlns:p14="http://schemas.microsoft.com/office/powerpoint/2010/main" val="4179928735"/>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9A6753-0E13-8B48-B00E-432626B6809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768FF95-FAF7-374D-A759-65C38B8EF9E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9903AB22-BC93-5840-A37B-664F47E9ACE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6ECAD522-4542-B14A-9FD1-5308DD02D2E4}"/>
              </a:ext>
            </a:extLst>
          </p:cNvPr>
          <p:cNvSpPr>
            <a:spLocks noGrp="1"/>
          </p:cNvSpPr>
          <p:nvPr>
            <p:ph type="dt" sz="half" idx="10"/>
          </p:nvPr>
        </p:nvSpPr>
        <p:spPr/>
        <p:txBody>
          <a:bodyPr/>
          <a:lstStyle/>
          <a:p>
            <a:fld id="{57E0CF6C-748E-4B7A-BC8B-3011EF78ED13}" type="datetime1">
              <a:rPr lang="en-US" smtClean="0"/>
              <a:pPr/>
              <a:t>12/8/24</a:t>
            </a:fld>
            <a:endParaRPr lang="en-US" dirty="0"/>
          </a:p>
        </p:txBody>
      </p:sp>
      <p:sp>
        <p:nvSpPr>
          <p:cNvPr id="6" name="Tijdelijke aanduiding voor voettekst 5">
            <a:extLst>
              <a:ext uri="{FF2B5EF4-FFF2-40B4-BE49-F238E27FC236}">
                <a16:creationId xmlns:a16="http://schemas.microsoft.com/office/drawing/2014/main" id="{0F836C14-4B8C-5F42-81FD-C64E3EBACB23}"/>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1C1CEBD9-B8F5-0C4E-9141-4A504F40380C}"/>
              </a:ext>
            </a:extLst>
          </p:cNvPr>
          <p:cNvSpPr>
            <a:spLocks noGrp="1"/>
          </p:cNvSpPr>
          <p:nvPr>
            <p:ph type="sldNum" sz="quarter" idx="12"/>
          </p:nvPr>
        </p:nvSpPr>
        <p:spPr/>
        <p:txBody>
          <a:bodyPr/>
          <a:lstStyle/>
          <a:p>
            <a:fld id="{73B850FF-6169-4056-8077-06FFA93A5366}" type="slidenum">
              <a:rPr lang="en-US" smtClean="0"/>
              <a:pPr/>
              <a:t>‹nr.›</a:t>
            </a:fld>
            <a:endParaRPr lang="en-US" dirty="0"/>
          </a:p>
        </p:txBody>
      </p:sp>
    </p:spTree>
    <p:extLst>
      <p:ext uri="{BB962C8B-B14F-4D97-AF65-F5344CB8AC3E}">
        <p14:creationId xmlns:p14="http://schemas.microsoft.com/office/powerpoint/2010/main" val="726837462"/>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D95ED9-BE6F-084D-B363-D67357053DE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30365F2-2DE4-254E-B0FD-9E9C126557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FA233281-502F-FA4A-A8AE-2A01EB1AD6EE}"/>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DECAC61-BAD0-6745-8122-9A4FAB2E8D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5C4D7E96-5335-AE44-A46B-0675EAEBE32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9E0958C-D437-984D-A465-18F70E9C8778}"/>
              </a:ext>
            </a:extLst>
          </p:cNvPr>
          <p:cNvSpPr>
            <a:spLocks noGrp="1"/>
          </p:cNvSpPr>
          <p:nvPr>
            <p:ph type="dt" sz="half" idx="10"/>
          </p:nvPr>
        </p:nvSpPr>
        <p:spPr/>
        <p:txBody>
          <a:bodyPr/>
          <a:lstStyle/>
          <a:p>
            <a:fld id="{57E0CF6C-748E-4B7A-BC8B-3011EF78ED13}" type="datetime1">
              <a:rPr lang="en-US" smtClean="0"/>
              <a:pPr/>
              <a:t>12/8/24</a:t>
            </a:fld>
            <a:endParaRPr lang="en-US" dirty="0"/>
          </a:p>
        </p:txBody>
      </p:sp>
      <p:sp>
        <p:nvSpPr>
          <p:cNvPr id="8" name="Tijdelijke aanduiding voor voettekst 7">
            <a:extLst>
              <a:ext uri="{FF2B5EF4-FFF2-40B4-BE49-F238E27FC236}">
                <a16:creationId xmlns:a16="http://schemas.microsoft.com/office/drawing/2014/main" id="{E3C579D2-9A7D-1A4E-821A-2018963D1D3A}"/>
              </a:ext>
            </a:extLst>
          </p:cNvPr>
          <p:cNvSpPr>
            <a:spLocks noGrp="1"/>
          </p:cNvSpPr>
          <p:nvPr>
            <p:ph type="ftr" sz="quarter" idx="11"/>
          </p:nvPr>
        </p:nvSpPr>
        <p:spPr/>
        <p:txBody>
          <a:bodyPr/>
          <a:lstStyle/>
          <a:p>
            <a:endParaRPr lang="en-US" dirty="0"/>
          </a:p>
        </p:txBody>
      </p:sp>
      <p:sp>
        <p:nvSpPr>
          <p:cNvPr id="9" name="Tijdelijke aanduiding voor dianummer 8">
            <a:extLst>
              <a:ext uri="{FF2B5EF4-FFF2-40B4-BE49-F238E27FC236}">
                <a16:creationId xmlns:a16="http://schemas.microsoft.com/office/drawing/2014/main" id="{0A2CA55B-2435-B64B-87BE-46C0B2CB66E1}"/>
              </a:ext>
            </a:extLst>
          </p:cNvPr>
          <p:cNvSpPr>
            <a:spLocks noGrp="1"/>
          </p:cNvSpPr>
          <p:nvPr>
            <p:ph type="sldNum" sz="quarter" idx="12"/>
          </p:nvPr>
        </p:nvSpPr>
        <p:spPr/>
        <p:txBody>
          <a:bodyPr/>
          <a:lstStyle/>
          <a:p>
            <a:fld id="{73B850FF-6169-4056-8077-06FFA93A5366}" type="slidenum">
              <a:rPr lang="en-US" smtClean="0"/>
              <a:pPr/>
              <a:t>‹nr.›</a:t>
            </a:fld>
            <a:endParaRPr lang="en-US" dirty="0"/>
          </a:p>
        </p:txBody>
      </p:sp>
    </p:spTree>
    <p:extLst>
      <p:ext uri="{BB962C8B-B14F-4D97-AF65-F5344CB8AC3E}">
        <p14:creationId xmlns:p14="http://schemas.microsoft.com/office/powerpoint/2010/main" val="1018511692"/>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D9D317-A6C1-E547-AB78-22F29A9A09E6}"/>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64257E53-DED4-B343-98A2-41BF569BBCF8}"/>
              </a:ext>
            </a:extLst>
          </p:cNvPr>
          <p:cNvSpPr>
            <a:spLocks noGrp="1"/>
          </p:cNvSpPr>
          <p:nvPr>
            <p:ph type="dt" sz="half" idx="10"/>
          </p:nvPr>
        </p:nvSpPr>
        <p:spPr/>
        <p:txBody>
          <a:bodyPr/>
          <a:lstStyle/>
          <a:p>
            <a:fld id="{57E0CF6C-748E-4B7A-BC8B-3011EF78ED13}" type="datetime1">
              <a:rPr lang="en-US" smtClean="0"/>
              <a:pPr/>
              <a:t>12/8/24</a:t>
            </a:fld>
            <a:endParaRPr lang="en-US" dirty="0"/>
          </a:p>
        </p:txBody>
      </p:sp>
      <p:sp>
        <p:nvSpPr>
          <p:cNvPr id="4" name="Tijdelijke aanduiding voor voettekst 3">
            <a:extLst>
              <a:ext uri="{FF2B5EF4-FFF2-40B4-BE49-F238E27FC236}">
                <a16:creationId xmlns:a16="http://schemas.microsoft.com/office/drawing/2014/main" id="{16CF0E59-7E28-7B47-BD02-80D17E489103}"/>
              </a:ext>
            </a:extLst>
          </p:cNvPr>
          <p:cNvSpPr>
            <a:spLocks noGrp="1"/>
          </p:cNvSpPr>
          <p:nvPr>
            <p:ph type="ftr" sz="quarter" idx="11"/>
          </p:nvPr>
        </p:nvSpPr>
        <p:spPr/>
        <p:txBody>
          <a:bodyPr/>
          <a:lstStyle/>
          <a:p>
            <a:endParaRPr lang="en-US" dirty="0"/>
          </a:p>
        </p:txBody>
      </p:sp>
      <p:sp>
        <p:nvSpPr>
          <p:cNvPr id="5" name="Tijdelijke aanduiding voor dianummer 4">
            <a:extLst>
              <a:ext uri="{FF2B5EF4-FFF2-40B4-BE49-F238E27FC236}">
                <a16:creationId xmlns:a16="http://schemas.microsoft.com/office/drawing/2014/main" id="{7678CECB-F7A9-E64F-B934-F892EAFE2AAC}"/>
              </a:ext>
            </a:extLst>
          </p:cNvPr>
          <p:cNvSpPr>
            <a:spLocks noGrp="1"/>
          </p:cNvSpPr>
          <p:nvPr>
            <p:ph type="sldNum" sz="quarter" idx="12"/>
          </p:nvPr>
        </p:nvSpPr>
        <p:spPr/>
        <p:txBody>
          <a:bodyPr/>
          <a:lstStyle/>
          <a:p>
            <a:fld id="{73B850FF-6169-4056-8077-06FFA93A5366}" type="slidenum">
              <a:rPr lang="en-US" smtClean="0"/>
              <a:pPr/>
              <a:t>‹nr.›</a:t>
            </a:fld>
            <a:endParaRPr lang="en-US" dirty="0"/>
          </a:p>
        </p:txBody>
      </p:sp>
    </p:spTree>
    <p:extLst>
      <p:ext uri="{BB962C8B-B14F-4D97-AF65-F5344CB8AC3E}">
        <p14:creationId xmlns:p14="http://schemas.microsoft.com/office/powerpoint/2010/main" val="2245978997"/>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5C23E57-E1F9-0B4E-9B23-A0EDC5800BFB}"/>
              </a:ext>
            </a:extLst>
          </p:cNvPr>
          <p:cNvSpPr>
            <a:spLocks noGrp="1"/>
          </p:cNvSpPr>
          <p:nvPr>
            <p:ph type="dt" sz="half" idx="10"/>
          </p:nvPr>
        </p:nvSpPr>
        <p:spPr/>
        <p:txBody>
          <a:bodyPr/>
          <a:lstStyle/>
          <a:p>
            <a:fld id="{57E0CF6C-748E-4B7A-BC8B-3011EF78ED13}" type="datetime1">
              <a:rPr lang="en-US" smtClean="0"/>
              <a:pPr/>
              <a:t>12/8/24</a:t>
            </a:fld>
            <a:endParaRPr lang="en-US" dirty="0"/>
          </a:p>
        </p:txBody>
      </p:sp>
      <p:sp>
        <p:nvSpPr>
          <p:cNvPr id="3" name="Tijdelijke aanduiding voor voettekst 2">
            <a:extLst>
              <a:ext uri="{FF2B5EF4-FFF2-40B4-BE49-F238E27FC236}">
                <a16:creationId xmlns:a16="http://schemas.microsoft.com/office/drawing/2014/main" id="{93BC0764-5689-A244-8F88-F3BFAB884CA5}"/>
              </a:ext>
            </a:extLst>
          </p:cNvPr>
          <p:cNvSpPr>
            <a:spLocks noGrp="1"/>
          </p:cNvSpPr>
          <p:nvPr>
            <p:ph type="ftr" sz="quarter" idx="11"/>
          </p:nvPr>
        </p:nvSpPr>
        <p:spPr/>
        <p:txBody>
          <a:bodyPr/>
          <a:lstStyle/>
          <a:p>
            <a:endParaRPr lang="en-US" dirty="0"/>
          </a:p>
        </p:txBody>
      </p:sp>
      <p:sp>
        <p:nvSpPr>
          <p:cNvPr id="4" name="Tijdelijke aanduiding voor dianummer 3">
            <a:extLst>
              <a:ext uri="{FF2B5EF4-FFF2-40B4-BE49-F238E27FC236}">
                <a16:creationId xmlns:a16="http://schemas.microsoft.com/office/drawing/2014/main" id="{F837D30F-BB78-B643-820D-70D01BA55FC6}"/>
              </a:ext>
            </a:extLst>
          </p:cNvPr>
          <p:cNvSpPr>
            <a:spLocks noGrp="1"/>
          </p:cNvSpPr>
          <p:nvPr>
            <p:ph type="sldNum" sz="quarter" idx="12"/>
          </p:nvPr>
        </p:nvSpPr>
        <p:spPr/>
        <p:txBody>
          <a:bodyPr/>
          <a:lstStyle/>
          <a:p>
            <a:fld id="{73B850FF-6169-4056-8077-06FFA93A5366}" type="slidenum">
              <a:rPr lang="en-US" smtClean="0"/>
              <a:pPr/>
              <a:t>‹nr.›</a:t>
            </a:fld>
            <a:endParaRPr lang="en-US" dirty="0"/>
          </a:p>
        </p:txBody>
      </p:sp>
    </p:spTree>
    <p:extLst>
      <p:ext uri="{BB962C8B-B14F-4D97-AF65-F5344CB8AC3E}">
        <p14:creationId xmlns:p14="http://schemas.microsoft.com/office/powerpoint/2010/main" val="21902282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CE9AF-A92B-5A43-A31B-DC047DB0DE3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DBB8CB5-BD3A-AF42-A666-1A5813883D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CDC0024A-DB76-744F-AADE-9ABF19572A91}"/>
              </a:ext>
            </a:extLst>
          </p:cNvPr>
          <p:cNvSpPr>
            <a:spLocks noGrp="1"/>
          </p:cNvSpPr>
          <p:nvPr>
            <p:ph type="dt" sz="half" idx="10"/>
          </p:nvPr>
        </p:nvSpPr>
        <p:spPr/>
        <p:txBody>
          <a:bodyPr/>
          <a:lstStyle/>
          <a:p>
            <a:fld id="{B61BEF0D-F0BB-DE4B-95CE-6DB70DBA9567}" type="datetimeFigureOut">
              <a:rPr lang="en-US" smtClean="0"/>
              <a:pPr/>
              <a:t>12/8/24</a:t>
            </a:fld>
            <a:endParaRPr lang="en-US" dirty="0"/>
          </a:p>
        </p:txBody>
      </p:sp>
      <p:sp>
        <p:nvSpPr>
          <p:cNvPr id="5" name="Tijdelijke aanduiding voor voettekst 4">
            <a:extLst>
              <a:ext uri="{FF2B5EF4-FFF2-40B4-BE49-F238E27FC236}">
                <a16:creationId xmlns:a16="http://schemas.microsoft.com/office/drawing/2014/main" id="{6F0E3FDF-7C5D-024E-8279-D85FA8FED0C7}"/>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0FF22936-32E8-564F-AE35-62896BCB3C13}"/>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018452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10EA23-7E4F-FC41-B3F5-906ED54DA86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B5D7B553-B26D-1442-8DBD-9E33C8B19E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0775879C-810B-F745-8B92-0292FA0066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62BF751-120E-BC41-8D31-34CF1FDB35F0}"/>
              </a:ext>
            </a:extLst>
          </p:cNvPr>
          <p:cNvSpPr>
            <a:spLocks noGrp="1"/>
          </p:cNvSpPr>
          <p:nvPr>
            <p:ph type="dt" sz="half" idx="10"/>
          </p:nvPr>
        </p:nvSpPr>
        <p:spPr/>
        <p:txBody>
          <a:bodyPr/>
          <a:lstStyle/>
          <a:p>
            <a:fld id="{57E0CF6C-748E-4B7A-BC8B-3011EF78ED13}" type="datetime1">
              <a:rPr lang="en-US" smtClean="0"/>
              <a:pPr/>
              <a:t>12/8/24</a:t>
            </a:fld>
            <a:endParaRPr lang="en-US" dirty="0"/>
          </a:p>
        </p:txBody>
      </p:sp>
      <p:sp>
        <p:nvSpPr>
          <p:cNvPr id="6" name="Tijdelijke aanduiding voor voettekst 5">
            <a:extLst>
              <a:ext uri="{FF2B5EF4-FFF2-40B4-BE49-F238E27FC236}">
                <a16:creationId xmlns:a16="http://schemas.microsoft.com/office/drawing/2014/main" id="{51BAA261-AF7F-C340-A66E-D54D6819568C}"/>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11533612-180C-0149-BBE8-9EF347355FB6}"/>
              </a:ext>
            </a:extLst>
          </p:cNvPr>
          <p:cNvSpPr>
            <a:spLocks noGrp="1"/>
          </p:cNvSpPr>
          <p:nvPr>
            <p:ph type="sldNum" sz="quarter" idx="12"/>
          </p:nvPr>
        </p:nvSpPr>
        <p:spPr/>
        <p:txBody>
          <a:bodyPr/>
          <a:lstStyle/>
          <a:p>
            <a:fld id="{73B850FF-6169-4056-8077-06FFA93A5366}" type="slidenum">
              <a:rPr lang="en-US" smtClean="0"/>
              <a:pPr/>
              <a:t>‹nr.›</a:t>
            </a:fld>
            <a:endParaRPr lang="en-US" dirty="0"/>
          </a:p>
        </p:txBody>
      </p:sp>
    </p:spTree>
    <p:extLst>
      <p:ext uri="{BB962C8B-B14F-4D97-AF65-F5344CB8AC3E}">
        <p14:creationId xmlns:p14="http://schemas.microsoft.com/office/powerpoint/2010/main" val="2571977609"/>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1E582F-814D-2241-9706-9F81195AA91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A33ACD6-3B07-924C-80A1-8F5A288323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EE5AAE6-69EC-AF43-9410-14852D987D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5B4EC98-00F7-764D-AC22-7FF429211777}"/>
              </a:ext>
            </a:extLst>
          </p:cNvPr>
          <p:cNvSpPr>
            <a:spLocks noGrp="1"/>
          </p:cNvSpPr>
          <p:nvPr>
            <p:ph type="dt" sz="half" idx="10"/>
          </p:nvPr>
        </p:nvSpPr>
        <p:spPr/>
        <p:txBody>
          <a:bodyPr/>
          <a:lstStyle/>
          <a:p>
            <a:fld id="{57E0CF6C-748E-4B7A-BC8B-3011EF78ED13}" type="datetime1">
              <a:rPr lang="en-US" smtClean="0"/>
              <a:pPr/>
              <a:t>12/8/24</a:t>
            </a:fld>
            <a:endParaRPr lang="en-US" dirty="0"/>
          </a:p>
        </p:txBody>
      </p:sp>
      <p:sp>
        <p:nvSpPr>
          <p:cNvPr id="6" name="Tijdelijke aanduiding voor voettekst 5">
            <a:extLst>
              <a:ext uri="{FF2B5EF4-FFF2-40B4-BE49-F238E27FC236}">
                <a16:creationId xmlns:a16="http://schemas.microsoft.com/office/drawing/2014/main" id="{16E1C024-A05E-BB41-A0DF-51E79587D46F}"/>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D9DBED42-F94A-8341-9E05-39F817A7839E}"/>
              </a:ext>
            </a:extLst>
          </p:cNvPr>
          <p:cNvSpPr>
            <a:spLocks noGrp="1"/>
          </p:cNvSpPr>
          <p:nvPr>
            <p:ph type="sldNum" sz="quarter" idx="12"/>
          </p:nvPr>
        </p:nvSpPr>
        <p:spPr/>
        <p:txBody>
          <a:bodyPr/>
          <a:lstStyle/>
          <a:p>
            <a:fld id="{73B850FF-6169-4056-8077-06FFA93A5366}" type="slidenum">
              <a:rPr lang="en-US" smtClean="0"/>
              <a:pPr/>
              <a:t>‹nr.›</a:t>
            </a:fld>
            <a:endParaRPr lang="en-US" dirty="0"/>
          </a:p>
        </p:txBody>
      </p:sp>
    </p:spTree>
    <p:extLst>
      <p:ext uri="{BB962C8B-B14F-4D97-AF65-F5344CB8AC3E}">
        <p14:creationId xmlns:p14="http://schemas.microsoft.com/office/powerpoint/2010/main" val="1796685613"/>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31B79D-C72D-D54B-9419-0CCDA764AC6E}"/>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1D6245D5-95F1-164B-88E2-4B7BBD2D100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0F42B1A-B8D3-0F42-803D-3707D0F61FAC}"/>
              </a:ext>
            </a:extLst>
          </p:cNvPr>
          <p:cNvSpPr>
            <a:spLocks noGrp="1"/>
          </p:cNvSpPr>
          <p:nvPr>
            <p:ph type="dt" sz="half" idx="10"/>
          </p:nvPr>
        </p:nvSpPr>
        <p:spPr/>
        <p:txBody>
          <a:bodyPr/>
          <a:lstStyle/>
          <a:p>
            <a:fld id="{57E0CF6C-748E-4B7A-BC8B-3011EF78ED13}" type="datetime1">
              <a:rPr lang="en-US" smtClean="0"/>
              <a:pPr/>
              <a:t>12/8/24</a:t>
            </a:fld>
            <a:endParaRPr lang="en-US" dirty="0"/>
          </a:p>
        </p:txBody>
      </p:sp>
      <p:sp>
        <p:nvSpPr>
          <p:cNvPr id="5" name="Tijdelijke aanduiding voor voettekst 4">
            <a:extLst>
              <a:ext uri="{FF2B5EF4-FFF2-40B4-BE49-F238E27FC236}">
                <a16:creationId xmlns:a16="http://schemas.microsoft.com/office/drawing/2014/main" id="{EB0BF5AB-7397-7145-BB8E-04F4479E5850}"/>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73582D48-0A0B-CC4B-A203-2C7024F274DC}"/>
              </a:ext>
            </a:extLst>
          </p:cNvPr>
          <p:cNvSpPr>
            <a:spLocks noGrp="1"/>
          </p:cNvSpPr>
          <p:nvPr>
            <p:ph type="sldNum" sz="quarter" idx="12"/>
          </p:nvPr>
        </p:nvSpPr>
        <p:spPr/>
        <p:txBody>
          <a:bodyPr/>
          <a:lstStyle/>
          <a:p>
            <a:fld id="{73B850FF-6169-4056-8077-06FFA93A5366}" type="slidenum">
              <a:rPr lang="en-US" smtClean="0"/>
              <a:pPr/>
              <a:t>‹nr.›</a:t>
            </a:fld>
            <a:endParaRPr lang="en-US" dirty="0"/>
          </a:p>
        </p:txBody>
      </p:sp>
    </p:spTree>
    <p:extLst>
      <p:ext uri="{BB962C8B-B14F-4D97-AF65-F5344CB8AC3E}">
        <p14:creationId xmlns:p14="http://schemas.microsoft.com/office/powerpoint/2010/main" val="1307465751"/>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08EC4D7-D467-2A4E-832B-A43EA9E695B9}"/>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0B701C0-FC04-284E-BE53-8D741D684A0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D3DCDA8-7DB3-644E-BE14-162D69E32247}"/>
              </a:ext>
            </a:extLst>
          </p:cNvPr>
          <p:cNvSpPr>
            <a:spLocks noGrp="1"/>
          </p:cNvSpPr>
          <p:nvPr>
            <p:ph type="dt" sz="half" idx="10"/>
          </p:nvPr>
        </p:nvSpPr>
        <p:spPr/>
        <p:txBody>
          <a:bodyPr/>
          <a:lstStyle/>
          <a:p>
            <a:fld id="{57E0CF6C-748E-4B7A-BC8B-3011EF78ED13}" type="datetime1">
              <a:rPr lang="en-US" smtClean="0"/>
              <a:pPr/>
              <a:t>12/8/24</a:t>
            </a:fld>
            <a:endParaRPr lang="en-US" dirty="0"/>
          </a:p>
        </p:txBody>
      </p:sp>
      <p:sp>
        <p:nvSpPr>
          <p:cNvPr id="5" name="Tijdelijke aanduiding voor voettekst 4">
            <a:extLst>
              <a:ext uri="{FF2B5EF4-FFF2-40B4-BE49-F238E27FC236}">
                <a16:creationId xmlns:a16="http://schemas.microsoft.com/office/drawing/2014/main" id="{F06EC033-CCF5-8647-90FA-A027CF021732}"/>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D602390F-BB82-E04F-8A94-54CCA71BEF0B}"/>
              </a:ext>
            </a:extLst>
          </p:cNvPr>
          <p:cNvSpPr>
            <a:spLocks noGrp="1"/>
          </p:cNvSpPr>
          <p:nvPr>
            <p:ph type="sldNum" sz="quarter" idx="12"/>
          </p:nvPr>
        </p:nvSpPr>
        <p:spPr/>
        <p:txBody>
          <a:bodyPr/>
          <a:lstStyle/>
          <a:p>
            <a:fld id="{73B850FF-6169-4056-8077-06FFA93A5366}" type="slidenum">
              <a:rPr lang="en-US" smtClean="0"/>
              <a:pPr/>
              <a:t>‹nr.›</a:t>
            </a:fld>
            <a:endParaRPr lang="en-US" dirty="0"/>
          </a:p>
        </p:txBody>
      </p:sp>
    </p:spTree>
    <p:extLst>
      <p:ext uri="{BB962C8B-B14F-4D97-AF65-F5344CB8AC3E}">
        <p14:creationId xmlns:p14="http://schemas.microsoft.com/office/powerpoint/2010/main" val="369175971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55FF5C-7D27-CC48-BA25-7C6C29B5065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3BB6B9E-F134-DA45-8633-8F01CB334E7B}"/>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D1AEBD2-DE1D-8E43-A8F1-72BAA7EBC7D2}"/>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93487A2-BF56-DD4F-B833-2E7336949911}"/>
              </a:ext>
            </a:extLst>
          </p:cNvPr>
          <p:cNvSpPr>
            <a:spLocks noGrp="1"/>
          </p:cNvSpPr>
          <p:nvPr>
            <p:ph type="dt" sz="half" idx="10"/>
          </p:nvPr>
        </p:nvSpPr>
        <p:spPr/>
        <p:txBody>
          <a:bodyPr/>
          <a:lstStyle/>
          <a:p>
            <a:fld id="{EB712588-04B1-427B-82EE-E8DB90309F08}" type="datetimeFigureOut">
              <a:rPr lang="en-US" smtClean="0"/>
              <a:t>12/8/24</a:t>
            </a:fld>
            <a:endParaRPr lang="en-US" dirty="0"/>
          </a:p>
        </p:txBody>
      </p:sp>
      <p:sp>
        <p:nvSpPr>
          <p:cNvPr id="6" name="Tijdelijke aanduiding voor voettekst 5">
            <a:extLst>
              <a:ext uri="{FF2B5EF4-FFF2-40B4-BE49-F238E27FC236}">
                <a16:creationId xmlns:a16="http://schemas.microsoft.com/office/drawing/2014/main" id="{A69D421A-AB93-634F-8318-9D2A286ED87B}"/>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71DA101F-CC30-E840-B809-DDB6C7280B3D}"/>
              </a:ext>
            </a:extLst>
          </p:cNvPr>
          <p:cNvSpPr>
            <a:spLocks noGrp="1"/>
          </p:cNvSpPr>
          <p:nvPr>
            <p:ph type="sldNum" sz="quarter" idx="12"/>
          </p:nvPr>
        </p:nvSpPr>
        <p:spPr/>
        <p:txBody>
          <a:bodyPr/>
          <a:lstStyle/>
          <a:p>
            <a:fld id="{6FF9F0C5-380F-41C2-899A-BAC0F0927E16}" type="slidenum">
              <a:rPr lang="en-US" smtClean="0"/>
              <a:t>‹nr.›</a:t>
            </a:fld>
            <a:endParaRPr lang="en-US" dirty="0"/>
          </a:p>
        </p:txBody>
      </p:sp>
    </p:spTree>
    <p:extLst>
      <p:ext uri="{BB962C8B-B14F-4D97-AF65-F5344CB8AC3E}">
        <p14:creationId xmlns:p14="http://schemas.microsoft.com/office/powerpoint/2010/main" val="2979638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9F06F4-ED67-684D-A16E-C8EC87037AA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3CC107D3-A758-D741-A751-1D7CD0F847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8F3E4AE-4EBB-B34D-BEC9-BB89C5D92DD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2CC86D7-29FC-604D-BEB7-BCD1D5A57F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310300CA-42B8-F743-9683-D6675D9A920E}"/>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303293E7-5339-1B48-91E4-8CDAE50F0375}"/>
              </a:ext>
            </a:extLst>
          </p:cNvPr>
          <p:cNvSpPr>
            <a:spLocks noGrp="1"/>
          </p:cNvSpPr>
          <p:nvPr>
            <p:ph type="dt" sz="half" idx="10"/>
          </p:nvPr>
        </p:nvSpPr>
        <p:spPr/>
        <p:txBody>
          <a:bodyPr/>
          <a:lstStyle/>
          <a:p>
            <a:fld id="{B61BEF0D-F0BB-DE4B-95CE-6DB70DBA9567}" type="datetimeFigureOut">
              <a:rPr lang="en-US" smtClean="0"/>
              <a:pPr/>
              <a:t>12/8/24</a:t>
            </a:fld>
            <a:endParaRPr lang="en-US" dirty="0"/>
          </a:p>
        </p:txBody>
      </p:sp>
      <p:sp>
        <p:nvSpPr>
          <p:cNvPr id="8" name="Tijdelijke aanduiding voor voettekst 7">
            <a:extLst>
              <a:ext uri="{FF2B5EF4-FFF2-40B4-BE49-F238E27FC236}">
                <a16:creationId xmlns:a16="http://schemas.microsoft.com/office/drawing/2014/main" id="{DE1DFC0B-AA54-E64F-A164-464B2A5195A0}"/>
              </a:ext>
            </a:extLst>
          </p:cNvPr>
          <p:cNvSpPr>
            <a:spLocks noGrp="1"/>
          </p:cNvSpPr>
          <p:nvPr>
            <p:ph type="ftr" sz="quarter" idx="11"/>
          </p:nvPr>
        </p:nvSpPr>
        <p:spPr/>
        <p:txBody>
          <a:bodyPr/>
          <a:lstStyle/>
          <a:p>
            <a:endParaRPr lang="en-US" dirty="0"/>
          </a:p>
        </p:txBody>
      </p:sp>
      <p:sp>
        <p:nvSpPr>
          <p:cNvPr id="9" name="Tijdelijke aanduiding voor dianummer 8">
            <a:extLst>
              <a:ext uri="{FF2B5EF4-FFF2-40B4-BE49-F238E27FC236}">
                <a16:creationId xmlns:a16="http://schemas.microsoft.com/office/drawing/2014/main" id="{E6DCB441-65B1-924F-9E64-CFDF9DF5D6D1}"/>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376193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48BE3E-F753-AE43-97F0-ABF8C95C66A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714948E3-B799-FA49-A3D6-7C669B9788BE}"/>
              </a:ext>
            </a:extLst>
          </p:cNvPr>
          <p:cNvSpPr>
            <a:spLocks noGrp="1"/>
          </p:cNvSpPr>
          <p:nvPr>
            <p:ph type="dt" sz="half" idx="10"/>
          </p:nvPr>
        </p:nvSpPr>
        <p:spPr/>
        <p:txBody>
          <a:bodyPr/>
          <a:lstStyle/>
          <a:p>
            <a:fld id="{B61BEF0D-F0BB-DE4B-95CE-6DB70DBA9567}" type="datetimeFigureOut">
              <a:rPr lang="en-US" smtClean="0"/>
              <a:pPr/>
              <a:t>12/8/24</a:t>
            </a:fld>
            <a:endParaRPr lang="en-US" dirty="0"/>
          </a:p>
        </p:txBody>
      </p:sp>
      <p:sp>
        <p:nvSpPr>
          <p:cNvPr id="4" name="Tijdelijke aanduiding voor voettekst 3">
            <a:extLst>
              <a:ext uri="{FF2B5EF4-FFF2-40B4-BE49-F238E27FC236}">
                <a16:creationId xmlns:a16="http://schemas.microsoft.com/office/drawing/2014/main" id="{47F2170A-51BC-024E-8152-F1BFF3C6025F}"/>
              </a:ext>
            </a:extLst>
          </p:cNvPr>
          <p:cNvSpPr>
            <a:spLocks noGrp="1"/>
          </p:cNvSpPr>
          <p:nvPr>
            <p:ph type="ftr" sz="quarter" idx="11"/>
          </p:nvPr>
        </p:nvSpPr>
        <p:spPr/>
        <p:txBody>
          <a:bodyPr/>
          <a:lstStyle/>
          <a:p>
            <a:endParaRPr lang="en-US" dirty="0"/>
          </a:p>
        </p:txBody>
      </p:sp>
      <p:sp>
        <p:nvSpPr>
          <p:cNvPr id="5" name="Tijdelijke aanduiding voor dianummer 4">
            <a:extLst>
              <a:ext uri="{FF2B5EF4-FFF2-40B4-BE49-F238E27FC236}">
                <a16:creationId xmlns:a16="http://schemas.microsoft.com/office/drawing/2014/main" id="{464089BB-7A10-8C43-8C53-8926134CCE27}"/>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715889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0A12A93-52C2-C24D-90C8-77765DC92DED}"/>
              </a:ext>
            </a:extLst>
          </p:cNvPr>
          <p:cNvSpPr>
            <a:spLocks noGrp="1"/>
          </p:cNvSpPr>
          <p:nvPr>
            <p:ph type="dt" sz="half" idx="10"/>
          </p:nvPr>
        </p:nvSpPr>
        <p:spPr/>
        <p:txBody>
          <a:bodyPr/>
          <a:lstStyle/>
          <a:p>
            <a:fld id="{B61BEF0D-F0BB-DE4B-95CE-6DB70DBA9567}" type="datetimeFigureOut">
              <a:rPr lang="en-US" smtClean="0"/>
              <a:pPr/>
              <a:t>12/8/24</a:t>
            </a:fld>
            <a:endParaRPr lang="en-US" dirty="0"/>
          </a:p>
        </p:txBody>
      </p:sp>
      <p:sp>
        <p:nvSpPr>
          <p:cNvPr id="3" name="Tijdelijke aanduiding voor voettekst 2">
            <a:extLst>
              <a:ext uri="{FF2B5EF4-FFF2-40B4-BE49-F238E27FC236}">
                <a16:creationId xmlns:a16="http://schemas.microsoft.com/office/drawing/2014/main" id="{704276AB-187A-0840-9B27-F25E123EFEFF}"/>
              </a:ext>
            </a:extLst>
          </p:cNvPr>
          <p:cNvSpPr>
            <a:spLocks noGrp="1"/>
          </p:cNvSpPr>
          <p:nvPr>
            <p:ph type="ftr" sz="quarter" idx="11"/>
          </p:nvPr>
        </p:nvSpPr>
        <p:spPr/>
        <p:txBody>
          <a:bodyPr/>
          <a:lstStyle/>
          <a:p>
            <a:endParaRPr lang="en-US" dirty="0"/>
          </a:p>
        </p:txBody>
      </p:sp>
      <p:sp>
        <p:nvSpPr>
          <p:cNvPr id="4" name="Tijdelijke aanduiding voor dianummer 3">
            <a:extLst>
              <a:ext uri="{FF2B5EF4-FFF2-40B4-BE49-F238E27FC236}">
                <a16:creationId xmlns:a16="http://schemas.microsoft.com/office/drawing/2014/main" id="{977621B4-0CD7-0C4B-A283-9513A3025EEC}"/>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661600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316BDF-0A59-1242-86FC-D6D00CCAE4E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24B230BC-F92D-4B4D-BCD9-4B8ECC9BA6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90C6282-2390-3D40-A18B-F7D38493DD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48C9C70-31C0-4F47-AA2E-B78625357A2A}"/>
              </a:ext>
            </a:extLst>
          </p:cNvPr>
          <p:cNvSpPr>
            <a:spLocks noGrp="1"/>
          </p:cNvSpPr>
          <p:nvPr>
            <p:ph type="dt" sz="half" idx="10"/>
          </p:nvPr>
        </p:nvSpPr>
        <p:spPr/>
        <p:txBody>
          <a:bodyPr/>
          <a:lstStyle/>
          <a:p>
            <a:fld id="{42A54C80-263E-416B-A8E0-580EDEADCBDC}" type="datetimeFigureOut">
              <a:rPr lang="en-US" smtClean="0"/>
              <a:t>12/8/24</a:t>
            </a:fld>
            <a:endParaRPr lang="en-US" dirty="0"/>
          </a:p>
        </p:txBody>
      </p:sp>
      <p:sp>
        <p:nvSpPr>
          <p:cNvPr id="6" name="Tijdelijke aanduiding voor voettekst 5">
            <a:extLst>
              <a:ext uri="{FF2B5EF4-FFF2-40B4-BE49-F238E27FC236}">
                <a16:creationId xmlns:a16="http://schemas.microsoft.com/office/drawing/2014/main" id="{C83F7873-FC61-EF48-B32B-7D0A4996EACB}"/>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3E0E8739-4C37-F240-9FAE-00EB033B4905}"/>
              </a:ext>
            </a:extLst>
          </p:cNvPr>
          <p:cNvSpPr>
            <a:spLocks noGrp="1"/>
          </p:cNvSpPr>
          <p:nvPr>
            <p:ph type="sldNum" sz="quarter" idx="12"/>
          </p:nvPr>
        </p:nvSpPr>
        <p:spPr/>
        <p:txBody>
          <a:bodyPr/>
          <a:lstStyle/>
          <a:p>
            <a:fld id="{519954A3-9DFD-4C44-94BA-B95130A3BA1C}" type="slidenum">
              <a:rPr lang="en-US" smtClean="0"/>
              <a:t>‹nr.›</a:t>
            </a:fld>
            <a:endParaRPr lang="en-US" dirty="0"/>
          </a:p>
        </p:txBody>
      </p:sp>
    </p:spTree>
    <p:extLst>
      <p:ext uri="{BB962C8B-B14F-4D97-AF65-F5344CB8AC3E}">
        <p14:creationId xmlns:p14="http://schemas.microsoft.com/office/powerpoint/2010/main" val="3513749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6C871B-1844-3947-9569-B6AC01AD749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F4D8FFF-C025-DA4E-97DA-A81C16940C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BFA5D5D-BE35-EB4E-B11E-00A2A376B5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BDC7DEE-16D5-0B46-A996-4185F223CC49}"/>
              </a:ext>
            </a:extLst>
          </p:cNvPr>
          <p:cNvSpPr>
            <a:spLocks noGrp="1"/>
          </p:cNvSpPr>
          <p:nvPr>
            <p:ph type="dt" sz="half" idx="10"/>
          </p:nvPr>
        </p:nvSpPr>
        <p:spPr/>
        <p:txBody>
          <a:bodyPr/>
          <a:lstStyle/>
          <a:p>
            <a:fld id="{B61BEF0D-F0BB-DE4B-95CE-6DB70DBA9567}" type="datetimeFigureOut">
              <a:rPr lang="en-US" smtClean="0"/>
              <a:pPr/>
              <a:t>12/8/24</a:t>
            </a:fld>
            <a:endParaRPr lang="en-US" dirty="0"/>
          </a:p>
        </p:txBody>
      </p:sp>
      <p:sp>
        <p:nvSpPr>
          <p:cNvPr id="6" name="Tijdelijke aanduiding voor voettekst 5">
            <a:extLst>
              <a:ext uri="{FF2B5EF4-FFF2-40B4-BE49-F238E27FC236}">
                <a16:creationId xmlns:a16="http://schemas.microsoft.com/office/drawing/2014/main" id="{468F1565-F6F7-4E42-B5CE-BDA4E9EB7721}"/>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C5B4BAA6-55A8-F845-9236-C4480A7F9CB3}"/>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127047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285958F-DE30-A84F-A8C2-E3216F994A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90FA4BC-4227-F843-B10F-355E210EFC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23D696F-A9AC-2D4D-8EFE-4BC3B6E7EA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12/8/24</a:t>
            </a:fld>
            <a:endParaRPr lang="en-US" dirty="0"/>
          </a:p>
        </p:txBody>
      </p:sp>
      <p:sp>
        <p:nvSpPr>
          <p:cNvPr id="5" name="Tijdelijke aanduiding voor voettekst 4">
            <a:extLst>
              <a:ext uri="{FF2B5EF4-FFF2-40B4-BE49-F238E27FC236}">
                <a16:creationId xmlns:a16="http://schemas.microsoft.com/office/drawing/2014/main" id="{AB96B950-D233-BF4F-9DBC-2C7D2830BB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Tijdelijke aanduiding voor dianummer 5">
            <a:extLst>
              <a:ext uri="{FF2B5EF4-FFF2-40B4-BE49-F238E27FC236}">
                <a16:creationId xmlns:a16="http://schemas.microsoft.com/office/drawing/2014/main" id="{D3030F39-09CA-884B-8B67-D084AC6471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7276680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12/8/24</a:t>
            </a:fld>
            <a:endParaRPr lang="en-US"/>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‹nr.›</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64337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lvl1pPr algn="l" defTabSz="914400" rtl="0" eaLnBrk="1" latinLnBrk="0" hangingPunct="1">
        <a:lnSpc>
          <a:spcPct val="90000"/>
        </a:lnSpc>
        <a:spcBef>
          <a:spcPct val="0"/>
        </a:spcBef>
        <a:buNone/>
        <a:defRPr sz="44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03B9B8B-55AC-3A4F-9A1E-95BB547520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62141A4-1053-7D4C-B1F4-F860532CE2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EE13A9C-DD78-784D-B085-D55D94F16D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E0CF6C-748E-4B7A-BC8B-3011EF78ED13}" type="datetime1">
              <a:rPr lang="en-US" smtClean="0"/>
              <a:pPr/>
              <a:t>12/8/24</a:t>
            </a:fld>
            <a:endParaRPr lang="en-US" dirty="0"/>
          </a:p>
        </p:txBody>
      </p:sp>
      <p:sp>
        <p:nvSpPr>
          <p:cNvPr id="5" name="Tijdelijke aanduiding voor voettekst 4">
            <a:extLst>
              <a:ext uri="{FF2B5EF4-FFF2-40B4-BE49-F238E27FC236}">
                <a16:creationId xmlns:a16="http://schemas.microsoft.com/office/drawing/2014/main" id="{BDF07576-158F-8945-BAB0-EAB1EA4899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Tijdelijke aanduiding voor dianummer 5">
            <a:extLst>
              <a:ext uri="{FF2B5EF4-FFF2-40B4-BE49-F238E27FC236}">
                <a16:creationId xmlns:a16="http://schemas.microsoft.com/office/drawing/2014/main" id="{09E3476F-501F-5F4D-B9A5-32408B567E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B850FF-6169-4056-8077-06FFA93A5366}" type="slidenum">
              <a:rPr lang="en-US" smtClean="0"/>
              <a:pPr/>
              <a:t>‹nr.›</a:t>
            </a:fld>
            <a:endParaRPr lang="en-US" dirty="0"/>
          </a:p>
        </p:txBody>
      </p:sp>
    </p:spTree>
    <p:extLst>
      <p:ext uri="{BB962C8B-B14F-4D97-AF65-F5344CB8AC3E}">
        <p14:creationId xmlns:p14="http://schemas.microsoft.com/office/powerpoint/2010/main" val="166172460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google.com/search?client=safari&amp;rls=en&amp;q=Vijf+perspectieven+op+duurzaam+verpakken&amp;ie=UTF-8&amp;oe=UTF-8" TargetMode="External"/><Relationship Id="rId2" Type="http://schemas.openxmlformats.org/officeDocument/2006/relationships/image" Target="../media/image18.tiff"/><Relationship Id="rId1" Type="http://schemas.openxmlformats.org/officeDocument/2006/relationships/slideLayout" Target="../slideLayouts/slideLayout2.xml"/><Relationship Id="rId4" Type="http://schemas.openxmlformats.org/officeDocument/2006/relationships/hyperlink" Target="https://hoeverpakjeduurzaam.kidv.nl/"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hoeverpakjeduurzaam.kidv.nl/"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youtube.com/watch?v=zsAhrw9Vxew"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4.xml"/><Relationship Id="rId5" Type="http://schemas.openxmlformats.org/officeDocument/2006/relationships/hyperlink" Target="https://youtu.be/_DiQoPJ69ZI" TargetMode="External"/><Relationship Id="rId4" Type="http://schemas.openxmlformats.org/officeDocument/2006/relationships/hyperlink" Target="https://youtu.be/PO-dTi92oSE"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zootjegeregeld.nl/"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https://www.ah.nl/over-ah/duurzaamheid/verpakkingen" TargetMode="External"/><Relationship Id="rId5" Type="http://schemas.openxmlformats.org/officeDocument/2006/relationships/hyperlink" Target="https://www.voordewereldvanmorgen.nl/duurzame-blogs/5x-innovatieve-verpakkingen"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s://www.groenkennisnet.nl/nl/groenkennisnet/dossier/dossier-innovatie-in-de-voedingsindustrie.ht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descr="Een bijgesneden afbeelding van een persoon die een plant aanraakt">
            <a:extLst>
              <a:ext uri="{FF2B5EF4-FFF2-40B4-BE49-F238E27FC236}">
                <a16:creationId xmlns:a16="http://schemas.microsoft.com/office/drawing/2014/main" id="{CCC8800C-625D-6E99-77E1-7D0A0AAA0F22}"/>
              </a:ext>
            </a:extLst>
          </p:cNvPr>
          <p:cNvPicPr>
            <a:picLocks noChangeAspect="1"/>
          </p:cNvPicPr>
          <p:nvPr/>
        </p:nvPicPr>
        <p:blipFill>
          <a:blip r:embed="rId2"/>
          <a:srcRect t="5090" b="10640"/>
          <a:stretch/>
        </p:blipFill>
        <p:spPr>
          <a:xfrm>
            <a:off x="-3047" y="10"/>
            <a:ext cx="12191999" cy="6857990"/>
          </a:xfrm>
          <a:prstGeom prst="rect">
            <a:avLst/>
          </a:prstGeom>
        </p:spPr>
      </p:pic>
      <p:sp>
        <p:nvSpPr>
          <p:cNvPr id="52" name="Rectangle 5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nl-NL" sz="5200">
                <a:solidFill>
                  <a:srgbClr val="FFFFFF"/>
                </a:solidFill>
              </a:rPr>
              <a:t>Duurzaamheid en gespreksvaardigheden</a:t>
            </a:r>
          </a:p>
        </p:txBody>
      </p:sp>
      <p:sp>
        <p:nvSpPr>
          <p:cNvPr id="3" name="Ondertitel 2"/>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nl-NL">
                <a:solidFill>
                  <a:srgbClr val="FFFFFF"/>
                </a:solidFill>
              </a:rPr>
              <a:t>Leerjaar 2, periode 2 week 5</a:t>
            </a:r>
          </a:p>
        </p:txBody>
      </p:sp>
    </p:spTree>
    <p:extLst>
      <p:ext uri="{BB962C8B-B14F-4D97-AF65-F5344CB8AC3E}">
        <p14:creationId xmlns:p14="http://schemas.microsoft.com/office/powerpoint/2010/main" val="148437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Tijdelijke aanduiding voor inhoud 10"/>
          <p:cNvPicPr>
            <a:picLocks noGrp="1" noChangeAspect="1"/>
          </p:cNvPicPr>
          <p:nvPr>
            <p:ph idx="1"/>
          </p:nvPr>
        </p:nvPicPr>
        <p:blipFill rotWithShape="1">
          <a:blip r:embed="rId2"/>
          <a:srcRect r="10221" b="-1"/>
          <a:stretch/>
        </p:blipFill>
        <p:spPr>
          <a:xfrm>
            <a:off x="-1" y="10"/>
            <a:ext cx="12192000" cy="6857990"/>
          </a:xfrm>
          <a:prstGeom prst="rect">
            <a:avLst/>
          </a:prstGeom>
        </p:spPr>
      </p:pic>
      <p:sp>
        <p:nvSpPr>
          <p:cNvPr id="1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F8DB2CEB-0BA8-7A41-8CD7-098D0C9BC825}"/>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dirty="0" err="1"/>
              <a:t>Voorbeelden</a:t>
            </a:r>
            <a:r>
              <a:rPr lang="en-US" sz="3600" dirty="0"/>
              <a:t> </a:t>
            </a:r>
            <a:r>
              <a:rPr lang="en-US" sz="3600" dirty="0" err="1"/>
              <a:t>verpakkingen</a:t>
            </a:r>
            <a:endParaRPr lang="en-US" sz="3600" dirty="0"/>
          </a:p>
        </p:txBody>
      </p:sp>
      <p:cxnSp>
        <p:nvCxnSpPr>
          <p:cNvPr id="21" name="Straight Connector 2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Rechthoek 4">
            <a:extLst>
              <a:ext uri="{FF2B5EF4-FFF2-40B4-BE49-F238E27FC236}">
                <a16:creationId xmlns:a16="http://schemas.microsoft.com/office/drawing/2014/main" id="{26DB660F-7361-6747-B48B-CC24F0CFDECE}"/>
              </a:ext>
            </a:extLst>
          </p:cNvPr>
          <p:cNvSpPr/>
          <p:nvPr/>
        </p:nvSpPr>
        <p:spPr>
          <a:xfrm>
            <a:off x="525516" y="3417573"/>
            <a:ext cx="4593021" cy="2619839"/>
          </a:xfrm>
          <a:prstGeom prst="rect">
            <a:avLst/>
          </a:prstGeom>
        </p:spPr>
        <p:txBody>
          <a:bodyPr vert="horz" lIns="91440" tIns="45720" rIns="91440" bIns="45720" rtlCol="0" anchor="ctr">
            <a:normAutofit/>
          </a:bodyPr>
          <a:lstStyle/>
          <a:p>
            <a:pPr>
              <a:lnSpc>
                <a:spcPct val="90000"/>
              </a:lnSpc>
              <a:spcAft>
                <a:spcPts val="600"/>
              </a:spcAft>
            </a:pPr>
            <a:r>
              <a:rPr lang="en-US" dirty="0"/>
              <a:t>De </a:t>
            </a:r>
            <a:r>
              <a:rPr lang="en-US" dirty="0" err="1"/>
              <a:t>verpakking</a:t>
            </a:r>
            <a:r>
              <a:rPr lang="en-US" dirty="0"/>
              <a:t> </a:t>
            </a:r>
            <a:r>
              <a:rPr lang="en-US" dirty="0" err="1"/>
              <a:t>biedt</a:t>
            </a:r>
            <a:r>
              <a:rPr lang="en-US" dirty="0"/>
              <a:t> </a:t>
            </a:r>
            <a:r>
              <a:rPr lang="en-US" dirty="0" err="1"/>
              <a:t>meer</a:t>
            </a:r>
            <a:r>
              <a:rPr lang="en-US" dirty="0"/>
              <a:t> dan </a:t>
            </a:r>
            <a:r>
              <a:rPr lang="en-US" dirty="0" err="1"/>
              <a:t>alleen</a:t>
            </a:r>
            <a:r>
              <a:rPr lang="en-US" dirty="0"/>
              <a:t> de </a:t>
            </a:r>
            <a:r>
              <a:rPr lang="en-US" dirty="0" err="1"/>
              <a:t>bescherming</a:t>
            </a:r>
            <a:r>
              <a:rPr lang="en-US" dirty="0"/>
              <a:t> van </a:t>
            </a:r>
            <a:r>
              <a:rPr lang="en-US" dirty="0" err="1"/>
              <a:t>een</a:t>
            </a:r>
            <a:r>
              <a:rPr lang="en-US" dirty="0"/>
              <a:t> product. Het </a:t>
            </a:r>
            <a:r>
              <a:rPr lang="en-US" dirty="0" err="1"/>
              <a:t>mondiale</a:t>
            </a:r>
            <a:r>
              <a:rPr lang="en-US" dirty="0"/>
              <a:t> </a:t>
            </a:r>
            <a:r>
              <a:rPr lang="en-US" dirty="0" err="1"/>
              <a:t>afvaldilemma</a:t>
            </a:r>
            <a:r>
              <a:rPr lang="en-US" dirty="0"/>
              <a:t>, de </a:t>
            </a:r>
            <a:r>
              <a:rPr lang="en-US" dirty="0" err="1"/>
              <a:t>toenemende</a:t>
            </a:r>
            <a:r>
              <a:rPr lang="en-US" dirty="0"/>
              <a:t> </a:t>
            </a:r>
            <a:r>
              <a:rPr lang="en-US" dirty="0" err="1"/>
              <a:t>vraag</a:t>
            </a:r>
            <a:r>
              <a:rPr lang="en-US" dirty="0"/>
              <a:t> </a:t>
            </a:r>
            <a:r>
              <a:rPr lang="en-US" dirty="0" err="1"/>
              <a:t>naar</a:t>
            </a:r>
            <a:r>
              <a:rPr lang="en-US" dirty="0"/>
              <a:t> </a:t>
            </a:r>
            <a:r>
              <a:rPr lang="en-US" dirty="0" err="1"/>
              <a:t>vers</a:t>
            </a:r>
            <a:r>
              <a:rPr lang="en-US" dirty="0"/>
              <a:t> </a:t>
            </a:r>
            <a:r>
              <a:rPr lang="en-US" dirty="0" err="1"/>
              <a:t>eten</a:t>
            </a:r>
            <a:r>
              <a:rPr lang="en-US" dirty="0"/>
              <a:t> </a:t>
            </a:r>
            <a:r>
              <a:rPr lang="en-US" dirty="0" err="1"/>
              <a:t>en</a:t>
            </a:r>
            <a:r>
              <a:rPr lang="en-US" dirty="0"/>
              <a:t> </a:t>
            </a:r>
            <a:r>
              <a:rPr lang="en-US" dirty="0" err="1"/>
              <a:t>uitdagingen</a:t>
            </a:r>
            <a:r>
              <a:rPr lang="en-US" dirty="0"/>
              <a:t> op het </a:t>
            </a:r>
            <a:r>
              <a:rPr lang="en-US" dirty="0" err="1"/>
              <a:t>gebied</a:t>
            </a:r>
            <a:r>
              <a:rPr lang="en-US" dirty="0"/>
              <a:t> van </a:t>
            </a:r>
            <a:r>
              <a:rPr lang="en-US" dirty="0" err="1"/>
              <a:t>vervoer</a:t>
            </a:r>
            <a:r>
              <a:rPr lang="en-US" dirty="0"/>
              <a:t> </a:t>
            </a:r>
            <a:r>
              <a:rPr lang="en-US" dirty="0" err="1"/>
              <a:t>leiden</a:t>
            </a:r>
            <a:r>
              <a:rPr lang="en-US" dirty="0"/>
              <a:t> tot </a:t>
            </a:r>
            <a:r>
              <a:rPr lang="en-US" dirty="0" err="1"/>
              <a:t>veel</a:t>
            </a:r>
            <a:r>
              <a:rPr lang="en-US" dirty="0"/>
              <a:t> </a:t>
            </a:r>
            <a:r>
              <a:rPr lang="en-US" dirty="0" err="1"/>
              <a:t>innovaties</a:t>
            </a:r>
            <a:r>
              <a:rPr lang="en-US" dirty="0"/>
              <a:t> die </a:t>
            </a:r>
            <a:r>
              <a:rPr lang="en-US" dirty="0" err="1"/>
              <a:t>verpakkingen</a:t>
            </a:r>
            <a:r>
              <a:rPr lang="en-US" dirty="0"/>
              <a:t> </a:t>
            </a:r>
            <a:r>
              <a:rPr lang="en-US" dirty="0" err="1"/>
              <a:t>duurzamer</a:t>
            </a:r>
            <a:r>
              <a:rPr lang="en-US" dirty="0"/>
              <a:t> </a:t>
            </a:r>
            <a:r>
              <a:rPr lang="en-US" dirty="0" err="1"/>
              <a:t>en</a:t>
            </a:r>
            <a:r>
              <a:rPr lang="en-US" dirty="0"/>
              <a:t> </a:t>
            </a:r>
            <a:r>
              <a:rPr lang="en-US" dirty="0" err="1"/>
              <a:t>efficiënter</a:t>
            </a:r>
            <a:r>
              <a:rPr lang="en-US" dirty="0"/>
              <a:t> </a:t>
            </a:r>
            <a:r>
              <a:rPr lang="en-US" dirty="0" err="1"/>
              <a:t>maken</a:t>
            </a:r>
            <a:r>
              <a:rPr lang="en-US" dirty="0"/>
              <a:t>.</a:t>
            </a:r>
          </a:p>
          <a:p>
            <a:pPr indent="-228600">
              <a:lnSpc>
                <a:spcPct val="90000"/>
              </a:lnSpc>
              <a:spcAft>
                <a:spcPts val="600"/>
              </a:spcAft>
              <a:buFont typeface="Arial" panose="020B0604020202020204" pitchFamily="34" charset="0"/>
              <a:buChar char="•"/>
            </a:pPr>
            <a:endParaRPr lang="en-US" dirty="0"/>
          </a:p>
        </p:txBody>
      </p:sp>
      <p:sp>
        <p:nvSpPr>
          <p:cNvPr id="7" name="Tijdelijke aanduiding voor inhoud 5"/>
          <p:cNvSpPr txBox="1">
            <a:spLocks/>
          </p:cNvSpPr>
          <p:nvPr/>
        </p:nvSpPr>
        <p:spPr>
          <a:xfrm>
            <a:off x="4028149" y="2160589"/>
            <a:ext cx="4184034"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nl-NL" dirty="0"/>
          </a:p>
        </p:txBody>
      </p:sp>
      <p:sp>
        <p:nvSpPr>
          <p:cNvPr id="14" name="Tekstvak 13"/>
          <p:cNvSpPr txBox="1"/>
          <p:nvPr/>
        </p:nvSpPr>
        <p:spPr>
          <a:xfrm>
            <a:off x="7945943" y="2995749"/>
            <a:ext cx="3375200" cy="369332"/>
          </a:xfrm>
          <a:prstGeom prst="rect">
            <a:avLst/>
          </a:prstGeom>
          <a:noFill/>
        </p:spPr>
        <p:txBody>
          <a:bodyPr wrap="square" rtlCol="0">
            <a:spAutoFit/>
          </a:bodyPr>
          <a:lstStyle/>
          <a:p>
            <a:pPr>
              <a:spcAft>
                <a:spcPts val="600"/>
              </a:spcAft>
            </a:pPr>
            <a:r>
              <a:rPr lang="nl-NL" dirty="0">
                <a:latin typeface="Arial" panose="020B0604020202020204" pitchFamily="34" charset="0"/>
                <a:cs typeface="Arial" panose="020B0604020202020204" pitchFamily="34" charset="0"/>
              </a:rPr>
              <a:t>.</a:t>
            </a:r>
            <a:endParaRPr lang="nl-N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7157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E667E521-2ADC-5748-9C4F-AF2FA9306D7A}"/>
              </a:ext>
            </a:extLst>
          </p:cNvPr>
          <p:cNvPicPr>
            <a:picLocks noChangeAspect="1"/>
          </p:cNvPicPr>
          <p:nvPr/>
        </p:nvPicPr>
        <p:blipFill rotWithShape="1">
          <a:blip r:embed="rId2"/>
          <a:srcRect l="1728" r="16049" b="-1"/>
          <a:stretch/>
        </p:blipFill>
        <p:spPr>
          <a:xfrm flipH="1">
            <a:off x="-1" y="10"/>
            <a:ext cx="12192000" cy="6857990"/>
          </a:xfrm>
          <a:prstGeom prst="rect">
            <a:avLst/>
          </a:prstGeom>
        </p:spPr>
      </p:pic>
      <p:sp>
        <p:nvSpPr>
          <p:cNvPr id="1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5" name="Titel 4">
            <a:extLst>
              <a:ext uri="{FF2B5EF4-FFF2-40B4-BE49-F238E27FC236}">
                <a16:creationId xmlns:a16="http://schemas.microsoft.com/office/drawing/2014/main" id="{F67F8C34-1E37-8C4B-9B1A-65997AC4C796}"/>
              </a:ext>
            </a:extLst>
          </p:cNvPr>
          <p:cNvSpPr>
            <a:spLocks noGrp="1"/>
          </p:cNvSpPr>
          <p:nvPr>
            <p:ph type="title"/>
          </p:nvPr>
        </p:nvSpPr>
        <p:spPr>
          <a:xfrm>
            <a:off x="709448" y="1913950"/>
            <a:ext cx="4204137" cy="1342754"/>
          </a:xfrm>
        </p:spPr>
        <p:txBody>
          <a:bodyPr>
            <a:normAutofit/>
          </a:bodyPr>
          <a:lstStyle/>
          <a:p>
            <a:pPr algn="ctr"/>
            <a:r>
              <a:rPr lang="nl-NL" sz="3600" dirty="0">
                <a:latin typeface="Arial" panose="020B0604020202020204" pitchFamily="34" charset="0"/>
                <a:cs typeface="Arial" panose="020B0604020202020204" pitchFamily="34" charset="0"/>
              </a:rPr>
              <a:t>Voorbeelden</a:t>
            </a:r>
            <a:br>
              <a:rPr lang="nl-NL" sz="3600" dirty="0">
                <a:latin typeface="Arial" panose="020B0604020202020204" pitchFamily="34" charset="0"/>
                <a:cs typeface="Arial" panose="020B0604020202020204" pitchFamily="34" charset="0"/>
              </a:rPr>
            </a:br>
            <a:r>
              <a:rPr lang="nl-NL" sz="3600" dirty="0">
                <a:latin typeface="Arial" panose="020B0604020202020204" pitchFamily="34" charset="0"/>
                <a:cs typeface="Arial" panose="020B0604020202020204" pitchFamily="34" charset="0"/>
              </a:rPr>
              <a:t>Eiwitten</a:t>
            </a:r>
            <a:endParaRPr lang="nl-NL" sz="3600" dirty="0"/>
          </a:p>
        </p:txBody>
      </p:sp>
      <p:cxnSp>
        <p:nvCxnSpPr>
          <p:cNvPr id="14" name="Straight Connector 1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6" name="Tijdelijke aanduiding voor inhoud 5">
            <a:extLst>
              <a:ext uri="{FF2B5EF4-FFF2-40B4-BE49-F238E27FC236}">
                <a16:creationId xmlns:a16="http://schemas.microsoft.com/office/drawing/2014/main" id="{9B57B326-D92B-9245-8BFF-B821195A343E}"/>
              </a:ext>
            </a:extLst>
          </p:cNvPr>
          <p:cNvSpPr>
            <a:spLocks noGrp="1"/>
          </p:cNvSpPr>
          <p:nvPr>
            <p:ph idx="1"/>
          </p:nvPr>
        </p:nvSpPr>
        <p:spPr>
          <a:xfrm>
            <a:off x="525516" y="3417573"/>
            <a:ext cx="4593021" cy="2619839"/>
          </a:xfrm>
        </p:spPr>
        <p:txBody>
          <a:bodyPr anchor="ctr">
            <a:normAutofit/>
          </a:bodyPr>
          <a:lstStyle/>
          <a:p>
            <a:br>
              <a:rPr lang="nl-NL" sz="1800" b="1">
                <a:latin typeface="Arial" panose="020B0604020202020204" pitchFamily="34" charset="0"/>
                <a:cs typeface="Arial" panose="020B0604020202020204" pitchFamily="34" charset="0"/>
              </a:rPr>
            </a:br>
            <a:r>
              <a:rPr lang="nl-NL" sz="1800">
                <a:latin typeface="Arial" panose="020B0604020202020204" pitchFamily="34" charset="0"/>
                <a:cs typeface="Arial" panose="020B0604020202020204" pitchFamily="34" charset="0"/>
              </a:rPr>
              <a:t>Om de groeiende wereldbevolking in de toekomst van voldoende eiwitten te kunnen voorzien zullen we naast dierlijke eiwitbronnen, veel meer van andere (plantaardige) eiwitbronnen gebruik moeten maken. Het is ook belangrijk om de transitie te maken in verband met dierenwelzijn en de bevolkingsgezondheid</a:t>
            </a:r>
            <a:endParaRPr lang="nl-NL" sz="1800"/>
          </a:p>
        </p:txBody>
      </p:sp>
    </p:spTree>
    <p:extLst>
      <p:ext uri="{BB962C8B-B14F-4D97-AF65-F5344CB8AC3E}">
        <p14:creationId xmlns:p14="http://schemas.microsoft.com/office/powerpoint/2010/main" val="1747818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4">
            <a:extLst>
              <a:ext uri="{FF2B5EF4-FFF2-40B4-BE49-F238E27FC236}">
                <a16:creationId xmlns:a16="http://schemas.microsoft.com/office/drawing/2014/main" id="{1E24AE0F-56D9-D640-8BF5-940654E6B555}"/>
              </a:ext>
            </a:extLst>
          </p:cNvPr>
          <p:cNvPicPr>
            <a:picLocks noChangeAspect="1"/>
          </p:cNvPicPr>
          <p:nvPr/>
        </p:nvPicPr>
        <p:blipFill>
          <a:blip r:embed="rId2"/>
          <a:stretch>
            <a:fillRect/>
          </a:stretch>
        </p:blipFill>
        <p:spPr>
          <a:xfrm>
            <a:off x="484632" y="1428749"/>
            <a:ext cx="5126736" cy="3845052"/>
          </a:xfrm>
          <a:prstGeom prst="rect">
            <a:avLst/>
          </a:prstGeom>
        </p:spPr>
      </p:pic>
      <p:sp>
        <p:nvSpPr>
          <p:cNvPr id="3" name="Tijdelijke aanduiding voor inhoud 2">
            <a:extLst>
              <a:ext uri="{FF2B5EF4-FFF2-40B4-BE49-F238E27FC236}">
                <a16:creationId xmlns:a16="http://schemas.microsoft.com/office/drawing/2014/main" id="{AB432D84-03D7-2B40-8D71-51CCCA2AB173}"/>
              </a:ext>
            </a:extLst>
          </p:cNvPr>
          <p:cNvSpPr>
            <a:spLocks noGrp="1"/>
          </p:cNvSpPr>
          <p:nvPr>
            <p:ph idx="1"/>
          </p:nvPr>
        </p:nvSpPr>
        <p:spPr>
          <a:xfrm>
            <a:off x="6391903" y="2121763"/>
            <a:ext cx="5235490" cy="3773010"/>
          </a:xfrm>
        </p:spPr>
        <p:txBody>
          <a:bodyPr>
            <a:normAutofit/>
          </a:bodyPr>
          <a:lstStyle/>
          <a:p>
            <a:r>
              <a:rPr lang="nl-NL" sz="1900" b="1" dirty="0">
                <a:latin typeface="Arial" panose="020B0604020202020204" pitchFamily="34" charset="0"/>
                <a:cs typeface="Arial" panose="020B0604020202020204" pitchFamily="34" charset="0"/>
              </a:rPr>
              <a:t>Duurzame voedselketen</a:t>
            </a:r>
          </a:p>
          <a:p>
            <a:r>
              <a:rPr lang="nl-NL" sz="1900" dirty="0">
                <a:latin typeface="Arial" panose="020B0604020202020204" pitchFamily="34" charset="0"/>
                <a:cs typeface="Arial" panose="020B0604020202020204" pitchFamily="34" charset="0"/>
              </a:rPr>
              <a:t>Innovaties </a:t>
            </a:r>
          </a:p>
          <a:p>
            <a:r>
              <a:rPr lang="nl-NL" sz="1900" dirty="0">
                <a:latin typeface="Arial" panose="020B0604020202020204" pitchFamily="34" charset="0"/>
                <a:cs typeface="Arial" panose="020B0604020202020204" pitchFamily="34" charset="0"/>
              </a:rPr>
              <a:t>Kennisnetwerken</a:t>
            </a:r>
          </a:p>
          <a:p>
            <a:r>
              <a:rPr lang="nl-NL" sz="1900" dirty="0">
                <a:latin typeface="Arial" panose="020B0604020202020204" pitchFamily="34" charset="0"/>
                <a:cs typeface="Arial" panose="020B0604020202020204" pitchFamily="34" charset="0"/>
              </a:rPr>
              <a:t>Circulaire voedselketen</a:t>
            </a:r>
          </a:p>
          <a:p>
            <a:r>
              <a:rPr lang="nl-NL" sz="1900" dirty="0">
                <a:latin typeface="Arial" panose="020B0604020202020204" pitchFamily="34" charset="0"/>
                <a:cs typeface="Arial" panose="020B0604020202020204" pitchFamily="34" charset="0"/>
              </a:rPr>
              <a:t>Misvormde groente gebruik Kromkommer</a:t>
            </a:r>
          </a:p>
          <a:p>
            <a:r>
              <a:rPr lang="nl-NL" sz="1900" dirty="0">
                <a:latin typeface="Arial" panose="020B0604020202020204" pitchFamily="34" charset="0"/>
                <a:cs typeface="Arial" panose="020B0604020202020204" pitchFamily="34" charset="0"/>
              </a:rPr>
              <a:t>Gebruik van reststromen (voedselresten / oud brood </a:t>
            </a:r>
            <a:r>
              <a:rPr lang="nl-NL" sz="1900" dirty="0" err="1">
                <a:latin typeface="Arial" panose="020B0604020202020204" pitchFamily="34" charset="0"/>
                <a:cs typeface="Arial" panose="020B0604020202020204" pitchFamily="34" charset="0"/>
              </a:rPr>
              <a:t>etc</a:t>
            </a:r>
            <a:r>
              <a:rPr lang="nl-NL" sz="1900" dirty="0">
                <a:latin typeface="Arial" panose="020B0604020202020204" pitchFamily="34" charset="0"/>
                <a:cs typeface="Arial" panose="020B0604020202020204" pitchFamily="34" charset="0"/>
              </a:rPr>
              <a:t>)</a:t>
            </a:r>
          </a:p>
          <a:p>
            <a:r>
              <a:rPr lang="nl-NL" sz="1900" dirty="0">
                <a:latin typeface="Arial" panose="020B0604020202020204" pitchFamily="34" charset="0"/>
                <a:cs typeface="Arial" panose="020B0604020202020204" pitchFamily="34" charset="0"/>
              </a:rPr>
              <a:t>Keurmerken als; </a:t>
            </a:r>
            <a:r>
              <a:rPr lang="nl-NL" sz="1900" dirty="0" err="1">
                <a:latin typeface="Arial" panose="020B0604020202020204" pitchFamily="34" charset="0"/>
                <a:cs typeface="Arial" panose="020B0604020202020204" pitchFamily="34" charset="0"/>
              </a:rPr>
              <a:t>Fairtrade</a:t>
            </a:r>
            <a:r>
              <a:rPr lang="nl-NL" sz="1900" dirty="0">
                <a:latin typeface="Arial" panose="020B0604020202020204" pitchFamily="34" charset="0"/>
                <a:cs typeface="Arial" panose="020B0604020202020204" pitchFamily="34" charset="0"/>
              </a:rPr>
              <a:t>, EKO, Biologisch</a:t>
            </a:r>
          </a:p>
          <a:p>
            <a:r>
              <a:rPr lang="nl-NL" sz="1900" dirty="0">
                <a:latin typeface="Arial" panose="020B0604020202020204" pitchFamily="34" charset="0"/>
                <a:cs typeface="Arial" panose="020B0604020202020204" pitchFamily="34" charset="0"/>
              </a:rPr>
              <a:t>Regionale afname</a:t>
            </a:r>
          </a:p>
          <a:p>
            <a:endParaRPr lang="nl-NL" sz="1900" dirty="0"/>
          </a:p>
        </p:txBody>
      </p:sp>
    </p:spTree>
    <p:extLst>
      <p:ext uri="{BB962C8B-B14F-4D97-AF65-F5344CB8AC3E}">
        <p14:creationId xmlns:p14="http://schemas.microsoft.com/office/powerpoint/2010/main" val="239449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3F3667-E406-AC41-AD0A-94F538CDC12B}"/>
              </a:ext>
            </a:extLst>
          </p:cNvPr>
          <p:cNvSpPr>
            <a:spLocks noGrp="1"/>
          </p:cNvSpPr>
          <p:nvPr>
            <p:ph type="title"/>
          </p:nvPr>
        </p:nvSpPr>
        <p:spPr/>
        <p:txBody>
          <a:bodyPr/>
          <a:lstStyle/>
          <a:p>
            <a:r>
              <a:rPr lang="nl-NL"/>
              <a:t>Duurzame voedselketen</a:t>
            </a:r>
          </a:p>
        </p:txBody>
      </p:sp>
      <p:pic>
        <p:nvPicPr>
          <p:cNvPr id="4" name="Tijdelijke aanduiding voor inhoud 4">
            <a:extLst>
              <a:ext uri="{FF2B5EF4-FFF2-40B4-BE49-F238E27FC236}">
                <a16:creationId xmlns:a16="http://schemas.microsoft.com/office/drawing/2014/main" id="{893896EE-3C34-664D-A17E-F3611CFC5FDE}"/>
              </a:ext>
            </a:extLst>
          </p:cNvPr>
          <p:cNvPicPr>
            <a:picLocks noGrp="1" noChangeAspect="1"/>
          </p:cNvPicPr>
          <p:nvPr>
            <p:ph idx="1"/>
          </p:nvPr>
        </p:nvPicPr>
        <p:blipFill>
          <a:blip r:embed="rId2"/>
          <a:stretch>
            <a:fillRect/>
          </a:stretch>
        </p:blipFill>
        <p:spPr>
          <a:xfrm>
            <a:off x="2232107" y="1825625"/>
            <a:ext cx="7727786" cy="4351338"/>
          </a:xfrm>
        </p:spPr>
      </p:pic>
    </p:spTree>
    <p:extLst>
      <p:ext uri="{BB962C8B-B14F-4D97-AF65-F5344CB8AC3E}">
        <p14:creationId xmlns:p14="http://schemas.microsoft.com/office/powerpoint/2010/main" val="3885547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2842D7-5007-4940-8C4F-746FEEBF24CE}"/>
              </a:ext>
            </a:extLst>
          </p:cNvPr>
          <p:cNvSpPr>
            <a:spLocks noGrp="1"/>
          </p:cNvSpPr>
          <p:nvPr>
            <p:ph type="title"/>
          </p:nvPr>
        </p:nvSpPr>
        <p:spPr>
          <a:xfrm>
            <a:off x="6392598" y="640263"/>
            <a:ext cx="5221266" cy="1344975"/>
          </a:xfrm>
        </p:spPr>
        <p:txBody>
          <a:bodyPr>
            <a:normAutofit/>
          </a:bodyPr>
          <a:lstStyle/>
          <a:p>
            <a:pPr algn="ctr"/>
            <a:r>
              <a:rPr lang="nl-NL" sz="4000" dirty="0"/>
              <a:t>Vijf perspectieven van duurzaam verpakken</a:t>
            </a:r>
          </a:p>
        </p:txBody>
      </p:sp>
      <p:pic>
        <p:nvPicPr>
          <p:cNvPr id="4" name="Afbeelding 3">
            <a:extLst>
              <a:ext uri="{FF2B5EF4-FFF2-40B4-BE49-F238E27FC236}">
                <a16:creationId xmlns:a16="http://schemas.microsoft.com/office/drawing/2014/main" id="{DE1091CA-C385-DB44-A8A3-FF0FE6329971}"/>
              </a:ext>
            </a:extLst>
          </p:cNvPr>
          <p:cNvPicPr>
            <a:picLocks noChangeAspect="1"/>
          </p:cNvPicPr>
          <p:nvPr/>
        </p:nvPicPr>
        <p:blipFill>
          <a:blip r:embed="rId2"/>
          <a:stretch>
            <a:fillRect/>
          </a:stretch>
        </p:blipFill>
        <p:spPr>
          <a:xfrm>
            <a:off x="484632" y="787907"/>
            <a:ext cx="5126736" cy="5126736"/>
          </a:xfrm>
          <a:prstGeom prst="rect">
            <a:avLst/>
          </a:prstGeom>
        </p:spPr>
      </p:pic>
      <p:sp>
        <p:nvSpPr>
          <p:cNvPr id="3" name="Tijdelijke aanduiding voor inhoud 2">
            <a:extLst>
              <a:ext uri="{FF2B5EF4-FFF2-40B4-BE49-F238E27FC236}">
                <a16:creationId xmlns:a16="http://schemas.microsoft.com/office/drawing/2014/main" id="{D5CDB378-A6CA-1449-A0B2-FD76B199DB0F}"/>
              </a:ext>
            </a:extLst>
          </p:cNvPr>
          <p:cNvSpPr>
            <a:spLocks noGrp="1"/>
          </p:cNvSpPr>
          <p:nvPr>
            <p:ph idx="1"/>
          </p:nvPr>
        </p:nvSpPr>
        <p:spPr>
          <a:xfrm>
            <a:off x="6391903" y="2121763"/>
            <a:ext cx="5235490" cy="3773010"/>
          </a:xfrm>
        </p:spPr>
        <p:txBody>
          <a:bodyPr>
            <a:normAutofit/>
          </a:bodyPr>
          <a:lstStyle/>
          <a:p>
            <a:pPr marL="0" indent="0">
              <a:buNone/>
            </a:pPr>
            <a:endParaRPr lang="nl-NL" sz="2000" dirty="0">
              <a:hlinkClick r:id="rId3"/>
            </a:endParaRPr>
          </a:p>
          <a:p>
            <a:r>
              <a:rPr lang="nl-NL" sz="2000" dirty="0">
                <a:hlinkClick r:id="rId4"/>
              </a:rPr>
              <a:t>https://hoeverpakjeduurzaam.kidv.nl</a:t>
            </a:r>
            <a:endParaRPr lang="nl-NL" sz="2000" dirty="0"/>
          </a:p>
          <a:p>
            <a:pPr marL="0" indent="0">
              <a:buNone/>
            </a:pPr>
            <a:endParaRPr lang="nl-NL" sz="2000" dirty="0"/>
          </a:p>
          <a:p>
            <a:r>
              <a:rPr lang="nl-NL" sz="2000" dirty="0"/>
              <a:t>Kennisinstituut duurzaam verpakken.</a:t>
            </a:r>
          </a:p>
        </p:txBody>
      </p:sp>
    </p:spTree>
    <p:extLst>
      <p:ext uri="{BB962C8B-B14F-4D97-AF65-F5344CB8AC3E}">
        <p14:creationId xmlns:p14="http://schemas.microsoft.com/office/powerpoint/2010/main" val="4093498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2">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392598" y="640263"/>
            <a:ext cx="5221266" cy="1344975"/>
          </a:xfrm>
        </p:spPr>
        <p:txBody>
          <a:bodyPr vert="horz" lIns="91440" tIns="45720" rIns="91440" bIns="45720" rtlCol="0">
            <a:normAutofit/>
          </a:bodyPr>
          <a:lstStyle/>
          <a:p>
            <a:pPr algn="ctr"/>
            <a:r>
              <a:rPr lang="en-US" sz="4000"/>
              <a:t>Milieu en impact van verpakkingen</a:t>
            </a:r>
          </a:p>
        </p:txBody>
      </p:sp>
      <p:pic>
        <p:nvPicPr>
          <p:cNvPr id="8" name="Tijdelijke aanduiding voor inhoud 7" descr="Afbeelding met apparaat&#10;&#10;Automatisch gegenereerde beschrijving"/>
          <p:cNvPicPr>
            <a:picLocks noGrp="1" noChangeAspect="1"/>
          </p:cNvPicPr>
          <p:nvPr>
            <p:ph sz="quarter" idx="4294967295"/>
          </p:nvPr>
        </p:nvPicPr>
        <p:blipFill rotWithShape="1">
          <a:blip r:embed="rId2"/>
          <a:srcRect t="7396" r="-1" b="13353"/>
          <a:stretch/>
        </p:blipFill>
        <p:spPr>
          <a:xfrm>
            <a:off x="484632" y="787900"/>
            <a:ext cx="5126736" cy="5126750"/>
          </a:xfrm>
          <a:prstGeom prst="rect">
            <a:avLst/>
          </a:prstGeom>
        </p:spPr>
      </p:pic>
      <p:sp>
        <p:nvSpPr>
          <p:cNvPr id="4" name="Tijdelijke aanduiding voor inhoud 3"/>
          <p:cNvSpPr>
            <a:spLocks noGrp="1"/>
          </p:cNvSpPr>
          <p:nvPr>
            <p:ph idx="1"/>
          </p:nvPr>
        </p:nvSpPr>
        <p:spPr>
          <a:xfrm>
            <a:off x="6391903" y="2121763"/>
            <a:ext cx="5235490" cy="3773010"/>
          </a:xfrm>
        </p:spPr>
        <p:txBody>
          <a:bodyPr vert="horz" lIns="91440" tIns="45720" rIns="91440" bIns="45720" rtlCol="0">
            <a:normAutofit/>
          </a:bodyPr>
          <a:lstStyle/>
          <a:p>
            <a:r>
              <a:rPr lang="en-US" sz="1900"/>
              <a:t>Een Nederlander opent dagelijks gemiddeld 7 verpakkingen. Dat zorgt voor een hoop afval: 20 procent van ons afval bestaat uit verpakkingen.</a:t>
            </a:r>
          </a:p>
          <a:p>
            <a:r>
              <a:rPr lang="en-US" sz="1900"/>
              <a:t>De milieu-impact van verpakkingen hangt van veel dingen af. Bijvoorbeeld van het materiaal zelf, waar je het voor gebruikt, en of je het goed kunt recyclen of hergebruiken (bij statiegeld).</a:t>
            </a:r>
          </a:p>
          <a:p>
            <a:r>
              <a:rPr lang="en-US" sz="1900"/>
              <a:t>Nuttig: ze voorkomen dat voedsel bederft en dat producten beschadigen</a:t>
            </a:r>
          </a:p>
          <a:p>
            <a:r>
              <a:rPr lang="nl-NL" sz="1900"/>
              <a:t>Vijf perspectieven op duurzaam verpakken</a:t>
            </a:r>
            <a:endParaRPr lang="en-US" sz="1900">
              <a:hlinkClick r:id="rId3"/>
            </a:endParaRPr>
          </a:p>
          <a:p>
            <a:r>
              <a:rPr lang="en-US" sz="1900">
                <a:hlinkClick r:id="rId3"/>
              </a:rPr>
              <a:t>https://hoeverpakjeduurzaam.kidv.nl</a:t>
            </a:r>
            <a:endParaRPr lang="en-US" sz="1900"/>
          </a:p>
          <a:p>
            <a:endParaRPr lang="en-US" sz="1900"/>
          </a:p>
        </p:txBody>
      </p:sp>
    </p:spTree>
    <p:extLst>
      <p:ext uri="{BB962C8B-B14F-4D97-AF65-F5344CB8AC3E}">
        <p14:creationId xmlns:p14="http://schemas.microsoft.com/office/powerpoint/2010/main" val="3613208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35B7B0-1FC8-2646-96B2-9880EFD5D004}"/>
              </a:ext>
            </a:extLst>
          </p:cNvPr>
          <p:cNvSpPr>
            <a:spLocks noGrp="1"/>
          </p:cNvSpPr>
          <p:nvPr>
            <p:ph type="title"/>
          </p:nvPr>
        </p:nvSpPr>
        <p:spPr/>
        <p:txBody>
          <a:bodyPr/>
          <a:lstStyle/>
          <a:p>
            <a:r>
              <a:rPr lang="nl-NL" dirty="0"/>
              <a:t>Programma en leerdoelen vandaag:</a:t>
            </a:r>
          </a:p>
        </p:txBody>
      </p:sp>
      <p:sp>
        <p:nvSpPr>
          <p:cNvPr id="3" name="Tijdelijke aanduiding voor inhoud 2">
            <a:extLst>
              <a:ext uri="{FF2B5EF4-FFF2-40B4-BE49-F238E27FC236}">
                <a16:creationId xmlns:a16="http://schemas.microsoft.com/office/drawing/2014/main" id="{58A39496-4E57-6B43-A455-119DB5137284}"/>
              </a:ext>
            </a:extLst>
          </p:cNvPr>
          <p:cNvSpPr>
            <a:spLocks noGrp="1"/>
          </p:cNvSpPr>
          <p:nvPr>
            <p:ph idx="1"/>
          </p:nvPr>
        </p:nvSpPr>
        <p:spPr/>
        <p:txBody>
          <a:bodyPr>
            <a:normAutofit/>
          </a:bodyPr>
          <a:lstStyle/>
          <a:p>
            <a:pPr marL="0" indent="0">
              <a:buNone/>
            </a:pPr>
            <a:r>
              <a:rPr lang="nl-NL" b="1" i="1" dirty="0"/>
              <a:t>Leerdoelen gespreksvaardigheden: </a:t>
            </a:r>
          </a:p>
          <a:p>
            <a:pPr>
              <a:buFont typeface="Wingdings" pitchFamily="2" charset="2"/>
              <a:buChar char="v"/>
            </a:pPr>
            <a:r>
              <a:rPr lang="nl-NL" dirty="0"/>
              <a:t>Je begrijp wat een referentiekader doet bij gespreksvoering</a:t>
            </a:r>
          </a:p>
          <a:p>
            <a:pPr>
              <a:buFont typeface="Wingdings" pitchFamily="2" charset="2"/>
              <a:buChar char="v"/>
            </a:pPr>
            <a:r>
              <a:rPr lang="nl-NL" dirty="0"/>
              <a:t>Je kan verschillende soorten vragen onderscheiden.</a:t>
            </a:r>
          </a:p>
          <a:p>
            <a:pPr>
              <a:buFont typeface="Wingdings" pitchFamily="2" charset="2"/>
              <a:buChar char="v"/>
            </a:pPr>
            <a:r>
              <a:rPr lang="nl-NL" dirty="0"/>
              <a:t>Je kunt de techniek Luisteren, Samen, Doorvragen (LSD) toepassen</a:t>
            </a:r>
          </a:p>
          <a:p>
            <a:pPr>
              <a:buFont typeface="Wingdings" pitchFamily="2" charset="2"/>
              <a:buChar char="v"/>
            </a:pPr>
            <a:r>
              <a:rPr lang="nl-NL" dirty="0"/>
              <a:t>Je kunt het GROW model toepassen tijdens coachgesprekken</a:t>
            </a:r>
          </a:p>
          <a:p>
            <a:pPr>
              <a:buFont typeface="Wingdings" pitchFamily="2" charset="2"/>
              <a:buChar char="v"/>
            </a:pPr>
            <a:r>
              <a:rPr lang="nl-NL" dirty="0"/>
              <a:t>Je kunt doelen samen met een coachee SMART maken</a:t>
            </a:r>
          </a:p>
        </p:txBody>
      </p:sp>
    </p:spTree>
    <p:extLst>
      <p:ext uri="{BB962C8B-B14F-4D97-AF65-F5344CB8AC3E}">
        <p14:creationId xmlns:p14="http://schemas.microsoft.com/office/powerpoint/2010/main" val="2942119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6F1F2C8-798B-4CCE-A851-94AFAF350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8D17F96-DDB6-68BC-6D94-1613A1D81B80}"/>
              </a:ext>
            </a:extLst>
          </p:cNvPr>
          <p:cNvSpPr>
            <a:spLocks noGrp="1"/>
          </p:cNvSpPr>
          <p:nvPr>
            <p:ph type="ctrTitle"/>
          </p:nvPr>
        </p:nvSpPr>
        <p:spPr>
          <a:xfrm>
            <a:off x="970908" y="1220919"/>
            <a:ext cx="5425781" cy="2387600"/>
          </a:xfrm>
        </p:spPr>
        <p:txBody>
          <a:bodyPr>
            <a:normAutofit/>
          </a:bodyPr>
          <a:lstStyle/>
          <a:p>
            <a:pPr algn="l"/>
            <a:r>
              <a:rPr lang="nl-NL" dirty="0"/>
              <a:t>Enkele oefeningen</a:t>
            </a:r>
          </a:p>
        </p:txBody>
      </p:sp>
      <p:sp>
        <p:nvSpPr>
          <p:cNvPr id="12" name="Freeform: Shape 11">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Block Arc 15">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reeform: Shape 17">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20" name="Straight Connector 19">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4" name="Arc 23">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4619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ijdelijke aanduiding voor inhoud 8" descr="Close-up van kunstmatige oogballen">
            <a:extLst>
              <a:ext uri="{FF2B5EF4-FFF2-40B4-BE49-F238E27FC236}">
                <a16:creationId xmlns:a16="http://schemas.microsoft.com/office/drawing/2014/main" id="{F8BB15EB-2268-DC5F-5ED1-CDAE7C60CD7D}"/>
              </a:ext>
            </a:extLst>
          </p:cNvPr>
          <p:cNvPicPr>
            <a:picLocks noChangeAspect="1"/>
          </p:cNvPicPr>
          <p:nvPr/>
        </p:nvPicPr>
        <p:blipFill>
          <a:blip r:embed="rId2"/>
          <a:srcRect t="9091" r="19276" b="-1"/>
          <a:stretch/>
        </p:blipFill>
        <p:spPr>
          <a:xfrm>
            <a:off x="3523488" y="10"/>
            <a:ext cx="8668512" cy="6857990"/>
          </a:xfrm>
          <a:prstGeom prst="rect">
            <a:avLst/>
          </a:prstGeom>
        </p:spPr>
      </p:pic>
      <p:sp>
        <p:nvSpPr>
          <p:cNvPr id="25" name="Rectangle 2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AA406B0F-63C7-EA59-3B67-4AF9F914C789}"/>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Waarnemen versus interpreteren </a:t>
            </a:r>
          </a:p>
        </p:txBody>
      </p:sp>
      <p:sp>
        <p:nvSpPr>
          <p:cNvPr id="27" name="Rectangle 2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95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Tijdelijke aanduiding voor inhoud 4" descr="Roze konijnenoren">
            <a:extLst>
              <a:ext uri="{FF2B5EF4-FFF2-40B4-BE49-F238E27FC236}">
                <a16:creationId xmlns:a16="http://schemas.microsoft.com/office/drawing/2014/main" id="{09E66E6B-F671-DBA9-5589-BF8AE0FF6D82}"/>
              </a:ext>
            </a:extLst>
          </p:cNvPr>
          <p:cNvPicPr>
            <a:picLocks noGrp="1" noChangeAspect="1"/>
          </p:cNvPicPr>
          <p:nvPr>
            <p:ph idx="1"/>
          </p:nvPr>
        </p:nvPicPr>
        <p:blipFill>
          <a:blip r:embed="rId2"/>
          <a:srcRect t="1573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CB0FD44-5220-C66A-91CA-784F6A54319A}"/>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Miscommunicatie</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8995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838200" y="963877"/>
            <a:ext cx="3494362" cy="4930246"/>
          </a:xfrm>
        </p:spPr>
        <p:txBody>
          <a:bodyPr vert="horz" lIns="91440" tIns="45720" rIns="91440" bIns="45720" rtlCol="0" anchor="ctr">
            <a:normAutofit/>
          </a:bodyPr>
          <a:lstStyle/>
          <a:p>
            <a:pPr algn="r"/>
            <a:r>
              <a:rPr lang="en-US" kern="1200" dirty="0" err="1">
                <a:solidFill>
                  <a:schemeClr val="accent1"/>
                </a:solidFill>
                <a:latin typeface="+mj-lt"/>
                <a:ea typeface="+mj-ea"/>
                <a:cs typeface="+mj-cs"/>
              </a:rPr>
              <a:t>Leerdoelen</a:t>
            </a:r>
            <a:r>
              <a:rPr lang="en-US" kern="1200" dirty="0">
                <a:solidFill>
                  <a:schemeClr val="accent1"/>
                </a:solidFill>
                <a:latin typeface="+mj-lt"/>
                <a:ea typeface="+mj-ea"/>
                <a:cs typeface="+mj-cs"/>
              </a:rPr>
              <a:t> </a:t>
            </a:r>
            <a:r>
              <a:rPr lang="en-US" kern="1200" dirty="0" err="1">
                <a:solidFill>
                  <a:schemeClr val="accent1"/>
                </a:solidFill>
                <a:latin typeface="+mj-lt"/>
                <a:ea typeface="+mj-ea"/>
                <a:cs typeface="+mj-cs"/>
              </a:rPr>
              <a:t>duurzaamheid</a:t>
            </a:r>
            <a:endParaRPr lang="en-US" kern="1200" dirty="0">
              <a:solidFill>
                <a:schemeClr val="accent1"/>
              </a:solidFill>
              <a:latin typeface="+mj-lt"/>
              <a:ea typeface="+mj-ea"/>
              <a:cs typeface="+mj-cs"/>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kstvak 2"/>
          <p:cNvSpPr txBox="1"/>
          <p:nvPr/>
        </p:nvSpPr>
        <p:spPr>
          <a:xfrm>
            <a:off x="4976031" y="963877"/>
            <a:ext cx="6377769" cy="493024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400" dirty="0"/>
              <a:t>De student:</a:t>
            </a:r>
          </a:p>
          <a:p>
            <a:pPr indent="-228600">
              <a:lnSpc>
                <a:spcPct val="90000"/>
              </a:lnSpc>
              <a:spcAft>
                <a:spcPts val="600"/>
              </a:spcAft>
              <a:buFont typeface="Arial" panose="020B0604020202020204" pitchFamily="34" charset="0"/>
              <a:buChar char="•"/>
            </a:pPr>
            <a:r>
              <a:rPr lang="en-US" sz="2400" dirty="0"/>
              <a:t>Kan </a:t>
            </a:r>
            <a:r>
              <a:rPr lang="en-US" sz="2400" dirty="0" err="1"/>
              <a:t>verschillende</a:t>
            </a:r>
            <a:r>
              <a:rPr lang="en-US" sz="2400" dirty="0"/>
              <a:t> </a:t>
            </a:r>
            <a:r>
              <a:rPr lang="en-US" sz="2400" dirty="0" err="1"/>
              <a:t>aspecten</a:t>
            </a:r>
            <a:r>
              <a:rPr lang="en-US" sz="2400" dirty="0"/>
              <a:t> </a:t>
            </a:r>
            <a:r>
              <a:rPr lang="en-US" sz="2400" dirty="0" err="1"/>
              <a:t>benoemen</a:t>
            </a:r>
            <a:r>
              <a:rPr lang="en-US" sz="2400" dirty="0"/>
              <a:t> die van impact </a:t>
            </a:r>
            <a:r>
              <a:rPr lang="en-US" sz="2400" dirty="0" err="1"/>
              <a:t>zijn</a:t>
            </a:r>
            <a:r>
              <a:rPr lang="en-US" sz="2400" dirty="0"/>
              <a:t> </a:t>
            </a:r>
            <a:r>
              <a:rPr lang="en-US" sz="2400" dirty="0" err="1"/>
              <a:t>voor</a:t>
            </a:r>
            <a:r>
              <a:rPr lang="en-US" sz="2400" dirty="0"/>
              <a:t> </a:t>
            </a:r>
            <a:r>
              <a:rPr lang="en-US" sz="2400" dirty="0" err="1"/>
              <a:t>een</a:t>
            </a:r>
            <a:r>
              <a:rPr lang="en-US" sz="2400" dirty="0"/>
              <a:t> </a:t>
            </a:r>
            <a:r>
              <a:rPr lang="en-US" sz="2400" dirty="0" err="1"/>
              <a:t>duurzame</a:t>
            </a:r>
            <a:r>
              <a:rPr lang="en-US" sz="2400" dirty="0"/>
              <a:t> </a:t>
            </a:r>
            <a:r>
              <a:rPr lang="en-US" sz="2400" dirty="0" err="1"/>
              <a:t>gezondheid</a:t>
            </a:r>
            <a:r>
              <a:rPr lang="en-US" sz="2400" dirty="0"/>
              <a:t> van de </a:t>
            </a:r>
            <a:r>
              <a:rPr lang="en-US" sz="2400" dirty="0" err="1"/>
              <a:t>Nederlandse</a:t>
            </a:r>
            <a:r>
              <a:rPr lang="en-US" sz="2400" dirty="0"/>
              <a:t> </a:t>
            </a:r>
            <a:r>
              <a:rPr lang="en-US" sz="2400" dirty="0" err="1"/>
              <a:t>bevolking</a:t>
            </a:r>
            <a:r>
              <a:rPr lang="en-US" sz="2400" dirty="0"/>
              <a:t>.</a:t>
            </a:r>
          </a:p>
          <a:p>
            <a:pPr indent="-228600">
              <a:lnSpc>
                <a:spcPct val="90000"/>
              </a:lnSpc>
              <a:spcAft>
                <a:spcPts val="600"/>
              </a:spcAft>
              <a:buFont typeface="Arial" panose="020B0604020202020204" pitchFamily="34" charset="0"/>
              <a:buChar char="•"/>
            </a:pPr>
            <a:r>
              <a:rPr lang="en-US" sz="2400" dirty="0"/>
              <a:t>Kan de </a:t>
            </a:r>
            <a:r>
              <a:rPr lang="en-US" sz="2400" dirty="0" err="1"/>
              <a:t>uitgangspunten</a:t>
            </a:r>
            <a:r>
              <a:rPr lang="en-US" sz="2400" dirty="0"/>
              <a:t> </a:t>
            </a:r>
            <a:r>
              <a:rPr lang="en-US" sz="2400" dirty="0" err="1"/>
              <a:t>benoemen</a:t>
            </a:r>
            <a:r>
              <a:rPr lang="en-US" sz="2400" dirty="0"/>
              <a:t> van '</a:t>
            </a:r>
            <a:r>
              <a:rPr lang="en-US" sz="2400" dirty="0" err="1"/>
              <a:t>Zootje</a:t>
            </a:r>
            <a:r>
              <a:rPr lang="en-US" sz="2400" dirty="0"/>
              <a:t> </a:t>
            </a:r>
            <a:r>
              <a:rPr lang="en-US" sz="2400" dirty="0" err="1"/>
              <a:t>ongeregeld</a:t>
            </a:r>
            <a:r>
              <a:rPr lang="en-US" sz="2400" dirty="0"/>
              <a:t>’</a:t>
            </a:r>
          </a:p>
          <a:p>
            <a:pPr marL="285750" indent="-228600">
              <a:lnSpc>
                <a:spcPct val="90000"/>
              </a:lnSpc>
              <a:spcAft>
                <a:spcPts val="600"/>
              </a:spcAft>
              <a:buFont typeface="Arial" panose="020B0604020202020204" pitchFamily="34" charset="0"/>
              <a:buChar char="•"/>
            </a:pPr>
            <a:r>
              <a:rPr lang="en-US" sz="2400" dirty="0"/>
              <a:t>Kan </a:t>
            </a:r>
            <a:r>
              <a:rPr lang="en-US" sz="2400" dirty="0" err="1"/>
              <a:t>milieuimpact</a:t>
            </a:r>
            <a:r>
              <a:rPr lang="en-US" sz="2400" dirty="0"/>
              <a:t> </a:t>
            </a:r>
            <a:r>
              <a:rPr lang="en-US" sz="2400" dirty="0" err="1"/>
              <a:t>benoemen</a:t>
            </a:r>
            <a:r>
              <a:rPr lang="en-US" sz="2400" dirty="0"/>
              <a:t> van </a:t>
            </a:r>
            <a:r>
              <a:rPr lang="en-US" sz="2400" dirty="0" err="1"/>
              <a:t>afval</a:t>
            </a:r>
            <a:r>
              <a:rPr lang="en-US" sz="2400" dirty="0"/>
              <a:t> </a:t>
            </a:r>
            <a:r>
              <a:rPr lang="en-US" sz="2400" dirty="0" err="1"/>
              <a:t>en</a:t>
            </a:r>
            <a:r>
              <a:rPr lang="en-US" sz="2400" dirty="0"/>
              <a:t> </a:t>
            </a:r>
            <a:r>
              <a:rPr lang="en-US" sz="2400" dirty="0" err="1"/>
              <a:t>kent</a:t>
            </a:r>
            <a:r>
              <a:rPr lang="en-US" sz="2400" dirty="0"/>
              <a:t> </a:t>
            </a:r>
            <a:r>
              <a:rPr lang="en-US" sz="2400" dirty="0" err="1"/>
              <a:t>verschillende</a:t>
            </a:r>
            <a:r>
              <a:rPr lang="en-US" sz="2400" dirty="0"/>
              <a:t> </a:t>
            </a:r>
            <a:r>
              <a:rPr lang="en-US" sz="2400" dirty="0" err="1"/>
              <a:t>alternatieven</a:t>
            </a:r>
            <a:r>
              <a:rPr lang="en-US" sz="2400" dirty="0"/>
              <a:t> om </a:t>
            </a:r>
            <a:r>
              <a:rPr lang="en-US" sz="2400" dirty="0" err="1"/>
              <a:t>afval</a:t>
            </a:r>
            <a:r>
              <a:rPr lang="en-US" sz="2400" dirty="0"/>
              <a:t> </a:t>
            </a:r>
            <a:r>
              <a:rPr lang="en-US" sz="2400" dirty="0" err="1"/>
              <a:t>te</a:t>
            </a:r>
            <a:r>
              <a:rPr lang="en-US" sz="2400" dirty="0"/>
              <a:t> </a:t>
            </a:r>
            <a:r>
              <a:rPr lang="en-US" sz="2400" dirty="0" err="1"/>
              <a:t>voorkomen</a:t>
            </a:r>
            <a:r>
              <a:rPr lang="en-US" sz="2400" dirty="0"/>
              <a:t>.</a:t>
            </a:r>
          </a:p>
          <a:p>
            <a:pPr marL="285750" indent="-228600">
              <a:lnSpc>
                <a:spcPct val="90000"/>
              </a:lnSpc>
              <a:spcAft>
                <a:spcPts val="600"/>
              </a:spcAft>
              <a:buFont typeface="Arial" panose="020B0604020202020204" pitchFamily="34" charset="0"/>
              <a:buChar char="•"/>
            </a:pPr>
            <a:r>
              <a:rPr lang="en-US" sz="2400" dirty="0"/>
              <a:t>Kan diverse </a:t>
            </a:r>
            <a:r>
              <a:rPr lang="en-US" sz="2400" dirty="0" err="1"/>
              <a:t>innovaties</a:t>
            </a:r>
            <a:r>
              <a:rPr lang="en-US" sz="2400" dirty="0"/>
              <a:t> in de </a:t>
            </a:r>
            <a:r>
              <a:rPr lang="en-US" sz="2400" dirty="0" err="1"/>
              <a:t>voedingsindustrie</a:t>
            </a:r>
            <a:r>
              <a:rPr lang="en-US" sz="2400" dirty="0"/>
              <a:t> </a:t>
            </a:r>
            <a:r>
              <a:rPr lang="en-US" sz="2400" dirty="0" err="1"/>
              <a:t>en</a:t>
            </a:r>
            <a:r>
              <a:rPr lang="en-US" sz="2400" dirty="0"/>
              <a:t> </a:t>
            </a:r>
            <a:r>
              <a:rPr lang="en-US" sz="2400" dirty="0" err="1"/>
              <a:t>voedselketens</a:t>
            </a:r>
            <a:r>
              <a:rPr lang="en-US" sz="2400" dirty="0"/>
              <a:t> </a:t>
            </a:r>
            <a:r>
              <a:rPr lang="en-US" sz="2400" dirty="0" err="1"/>
              <a:t>benoemen</a:t>
            </a:r>
            <a:r>
              <a:rPr lang="en-US" sz="2400" dirty="0"/>
              <a:t>.</a:t>
            </a:r>
          </a:p>
        </p:txBody>
      </p:sp>
    </p:spTree>
    <p:extLst>
      <p:ext uri="{BB962C8B-B14F-4D97-AF65-F5344CB8AC3E}">
        <p14:creationId xmlns:p14="http://schemas.microsoft.com/office/powerpoint/2010/main" val="345749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nferentieladder van Chris Argyris: de uitleg - Toolshero">
            <a:extLst>
              <a:ext uri="{FF2B5EF4-FFF2-40B4-BE49-F238E27FC236}">
                <a16:creationId xmlns:a16="http://schemas.microsoft.com/office/drawing/2014/main" id="{DE6343FC-B20C-1B2D-B8B9-C6D998F4850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81955" y="643466"/>
            <a:ext cx="7428089"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366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F1B2C03-926C-1C40-8408-7FBDF62A5571}"/>
              </a:ext>
            </a:extLst>
          </p:cNvPr>
          <p:cNvSpPr>
            <a:spLocks noGrp="1"/>
          </p:cNvSpPr>
          <p:nvPr>
            <p:ph type="title"/>
          </p:nvPr>
        </p:nvSpPr>
        <p:spPr>
          <a:xfrm>
            <a:off x="838200" y="365125"/>
            <a:ext cx="10515600" cy="1325563"/>
          </a:xfrm>
        </p:spPr>
        <p:txBody>
          <a:bodyPr>
            <a:normAutofit/>
          </a:bodyPr>
          <a:lstStyle/>
          <a:p>
            <a:r>
              <a:rPr lang="nl-NL" sz="5400"/>
              <a:t>Voorbeeld uitgewerkt</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A3CE903E-B9F8-D07B-3C59-D59418C44CE8}"/>
              </a:ext>
            </a:extLst>
          </p:cNvPr>
          <p:cNvSpPr>
            <a:spLocks noGrp="1"/>
          </p:cNvSpPr>
          <p:nvPr>
            <p:ph idx="1"/>
          </p:nvPr>
        </p:nvSpPr>
        <p:spPr>
          <a:xfrm>
            <a:off x="838200" y="1929384"/>
            <a:ext cx="10515600" cy="4251960"/>
          </a:xfrm>
        </p:spPr>
        <p:txBody>
          <a:bodyPr>
            <a:normAutofit/>
          </a:bodyPr>
          <a:lstStyle/>
          <a:p>
            <a:pPr>
              <a:buFont typeface="+mj-lt"/>
              <a:buAutoNum type="arabicPeriod"/>
            </a:pPr>
            <a:r>
              <a:rPr lang="nl-NL" sz="1500" b="1" i="0" u="none" strike="noStrike">
                <a:effectLst/>
                <a:latin typeface="Segoe UI" panose="020B0502040204020203" pitchFamily="34" charset="0"/>
              </a:rPr>
              <a:t>Observatie</a:t>
            </a:r>
            <a:r>
              <a:rPr lang="nl-NL" sz="1500" b="0" i="0" u="none" strike="noStrike">
                <a:effectLst/>
                <a:latin typeface="Segoe UI" panose="020B0502040204020203" pitchFamily="34" charset="0"/>
              </a:rPr>
              <a:t>: Je ziet of hoort iets.</a:t>
            </a:r>
          </a:p>
          <a:p>
            <a:pPr marL="457200" lvl="1" indent="0">
              <a:buNone/>
            </a:pPr>
            <a:r>
              <a:rPr lang="nl-NL" sz="1500" b="0" i="0" u="none" strike="noStrike">
                <a:effectLst/>
                <a:latin typeface="Segoe UI" panose="020B0502040204020203" pitchFamily="34" charset="0"/>
              </a:rPr>
              <a:t>Je ziet een klasgenoot die vaak alleen zit tijdens de lunch.</a:t>
            </a:r>
          </a:p>
          <a:p>
            <a:pPr>
              <a:buFont typeface="+mj-lt"/>
              <a:buAutoNum type="arabicPeriod"/>
            </a:pPr>
            <a:r>
              <a:rPr lang="nl-NL" sz="1500" b="1" i="0" u="none" strike="noStrike">
                <a:effectLst/>
                <a:latin typeface="Segoe UI" panose="020B0502040204020203" pitchFamily="34" charset="0"/>
              </a:rPr>
              <a:t>Selectie van gegevens</a:t>
            </a:r>
            <a:r>
              <a:rPr lang="nl-NL" sz="1500" b="0" i="0" u="none" strike="noStrike">
                <a:effectLst/>
                <a:latin typeface="Segoe UI" panose="020B0502040204020203" pitchFamily="34" charset="0"/>
              </a:rPr>
              <a:t>: Je kiest welke gegevens je aandacht geeft.</a:t>
            </a:r>
          </a:p>
          <a:p>
            <a:pPr marL="457200" lvl="1" indent="0">
              <a:buNone/>
            </a:pPr>
            <a:r>
              <a:rPr lang="nl-NL" sz="1500" b="0" i="0" u="none" strike="noStrike">
                <a:effectLst/>
                <a:latin typeface="Segoe UI" panose="020B0502040204020203" pitchFamily="34" charset="0"/>
              </a:rPr>
              <a:t>Je merkt op dat deze klasgenoot meestal stil is en niet veel praat met anderen.</a:t>
            </a:r>
          </a:p>
          <a:p>
            <a:pPr>
              <a:buFont typeface="+mj-lt"/>
              <a:buAutoNum type="arabicPeriod"/>
            </a:pPr>
            <a:r>
              <a:rPr lang="nl-NL" sz="1500" b="1" i="0" u="none" strike="noStrike">
                <a:effectLst/>
                <a:latin typeface="Segoe UI" panose="020B0502040204020203" pitchFamily="34" charset="0"/>
              </a:rPr>
              <a:t>Betekenis geven</a:t>
            </a:r>
            <a:r>
              <a:rPr lang="nl-NL" sz="1500" b="0" i="0" u="none" strike="noStrike">
                <a:effectLst/>
                <a:latin typeface="Segoe UI" panose="020B0502040204020203" pitchFamily="34" charset="0"/>
              </a:rPr>
              <a:t>: Je geeft betekenis aan de geselecteerde gegevens.</a:t>
            </a:r>
          </a:p>
          <a:p>
            <a:pPr marL="457200" lvl="1" indent="0">
              <a:buNone/>
            </a:pPr>
            <a:r>
              <a:rPr lang="nl-NL" sz="1500" b="0" i="0" u="none" strike="noStrike">
                <a:effectLst/>
                <a:latin typeface="Segoe UI" panose="020B0502040204020203" pitchFamily="34" charset="0"/>
              </a:rPr>
              <a:t>Je denkt dat de klasgenoot misschien verlegen is.</a:t>
            </a:r>
          </a:p>
          <a:p>
            <a:pPr>
              <a:buFont typeface="+mj-lt"/>
              <a:buAutoNum type="arabicPeriod"/>
            </a:pPr>
            <a:r>
              <a:rPr lang="nl-NL" sz="1500" b="1" i="0" u="none" strike="noStrike">
                <a:effectLst/>
                <a:latin typeface="Segoe UI" panose="020B0502040204020203" pitchFamily="34" charset="0"/>
              </a:rPr>
              <a:t>Aannames doen</a:t>
            </a:r>
            <a:r>
              <a:rPr lang="nl-NL" sz="1500" b="0" i="0" u="none" strike="noStrike">
                <a:effectLst/>
                <a:latin typeface="Segoe UI" panose="020B0502040204020203" pitchFamily="34" charset="0"/>
              </a:rPr>
              <a:t>: Je maakt aannames op basis van de betekenis die je hebt gegeven.</a:t>
            </a:r>
          </a:p>
          <a:p>
            <a:pPr marL="457200" lvl="1" indent="0">
              <a:buNone/>
            </a:pPr>
            <a:r>
              <a:rPr lang="nl-NL" sz="1500" b="0" i="0" u="none" strike="noStrike">
                <a:effectLst/>
                <a:latin typeface="Segoe UI" panose="020B0502040204020203" pitchFamily="34" charset="0"/>
              </a:rPr>
              <a:t>Je neemt aan dat de klasgenoot geen vrienden heeft om mee te lunchen.</a:t>
            </a:r>
          </a:p>
          <a:p>
            <a:pPr>
              <a:buFont typeface="+mj-lt"/>
              <a:buAutoNum type="arabicPeriod"/>
            </a:pPr>
            <a:r>
              <a:rPr lang="nl-NL" sz="1500" b="1" i="0" u="none" strike="noStrike">
                <a:effectLst/>
                <a:latin typeface="Segoe UI" panose="020B0502040204020203" pitchFamily="34" charset="0"/>
              </a:rPr>
              <a:t>Conclusies trekken</a:t>
            </a:r>
            <a:r>
              <a:rPr lang="nl-NL" sz="1500" b="0" i="0" u="none" strike="noStrike">
                <a:effectLst/>
                <a:latin typeface="Segoe UI" panose="020B0502040204020203" pitchFamily="34" charset="0"/>
              </a:rPr>
              <a:t>: Je trekt conclusies op basis van je aannames.</a:t>
            </a:r>
          </a:p>
          <a:p>
            <a:pPr marL="457200" lvl="1" indent="0">
              <a:buNone/>
            </a:pPr>
            <a:r>
              <a:rPr lang="nl-NL" sz="1500" b="0" i="0" u="none" strike="noStrike">
                <a:effectLst/>
                <a:latin typeface="Segoe UI" panose="020B0502040204020203" pitchFamily="34" charset="0"/>
              </a:rPr>
              <a:t>Je concludeert dat de klasgenoot zich eenzaam voelt.</a:t>
            </a:r>
          </a:p>
          <a:p>
            <a:pPr>
              <a:buFont typeface="+mj-lt"/>
              <a:buAutoNum type="arabicPeriod"/>
            </a:pPr>
            <a:r>
              <a:rPr lang="nl-NL" sz="1500" b="1" i="0" u="none" strike="noStrike">
                <a:effectLst/>
                <a:latin typeface="Segoe UI" panose="020B0502040204020203" pitchFamily="34" charset="0"/>
              </a:rPr>
              <a:t>Overtuigingen vormen</a:t>
            </a:r>
            <a:r>
              <a:rPr lang="nl-NL" sz="1500" b="0" i="0" u="none" strike="noStrike">
                <a:effectLst/>
                <a:latin typeface="Segoe UI" panose="020B0502040204020203" pitchFamily="34" charset="0"/>
              </a:rPr>
              <a:t>: Je vormt overtuigingen die je gedrag beïnvloeden.</a:t>
            </a:r>
          </a:p>
          <a:p>
            <a:pPr marL="457200" lvl="1" indent="0">
              <a:buNone/>
            </a:pPr>
            <a:r>
              <a:rPr lang="nl-NL" sz="1500" b="0" i="0" u="none" strike="noStrike">
                <a:effectLst/>
                <a:latin typeface="Segoe UI" panose="020B0502040204020203" pitchFamily="34" charset="0"/>
              </a:rPr>
              <a:t>Je gelooft dat je klasgenoot het fijn zou vinden als iemand met hem/haar praat.</a:t>
            </a:r>
          </a:p>
          <a:p>
            <a:pPr>
              <a:buFont typeface="+mj-lt"/>
              <a:buAutoNum type="arabicPeriod"/>
            </a:pPr>
            <a:r>
              <a:rPr lang="nl-NL" sz="1500" b="1" i="0" u="none" strike="noStrike">
                <a:effectLst/>
                <a:latin typeface="Segoe UI" panose="020B0502040204020203" pitchFamily="34" charset="0"/>
              </a:rPr>
              <a:t>Handelen</a:t>
            </a:r>
            <a:r>
              <a:rPr lang="nl-NL" sz="1500" b="0" i="0" u="none" strike="noStrike">
                <a:effectLst/>
                <a:latin typeface="Segoe UI" panose="020B0502040204020203" pitchFamily="34" charset="0"/>
              </a:rPr>
              <a:t>: Je handelt op basis van je overtuigingen.</a:t>
            </a:r>
          </a:p>
          <a:p>
            <a:pPr marL="457200" lvl="1" indent="0">
              <a:buNone/>
            </a:pPr>
            <a:r>
              <a:rPr lang="nl-NL" sz="1500" b="0" i="0" u="none" strike="noStrike">
                <a:effectLst/>
                <a:latin typeface="Segoe UI" panose="020B0502040204020203" pitchFamily="34" charset="0"/>
              </a:rPr>
              <a:t>Je besluit om naast je klasgenoot te gaan zitten en een gesprek te beginnen.</a:t>
            </a:r>
          </a:p>
          <a:p>
            <a:endParaRPr lang="nl-NL" sz="1500"/>
          </a:p>
        </p:txBody>
      </p:sp>
    </p:spTree>
    <p:extLst>
      <p:ext uri="{BB962C8B-B14F-4D97-AF65-F5344CB8AC3E}">
        <p14:creationId xmlns:p14="http://schemas.microsoft.com/office/powerpoint/2010/main" val="3205628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993605FB-F547-DE4C-81A4-7B5B918BED92}"/>
              </a:ext>
            </a:extLst>
          </p:cNvPr>
          <p:cNvSpPr>
            <a:spLocks noGrp="1"/>
          </p:cNvSpPr>
          <p:nvPr>
            <p:ph type="title"/>
          </p:nvPr>
        </p:nvSpPr>
        <p:spPr>
          <a:xfrm>
            <a:off x="1043631" y="809898"/>
            <a:ext cx="9942716" cy="1554480"/>
          </a:xfrm>
        </p:spPr>
        <p:txBody>
          <a:bodyPr anchor="ctr">
            <a:normAutofit/>
          </a:bodyPr>
          <a:lstStyle/>
          <a:p>
            <a:r>
              <a:rPr lang="nl-NL" sz="4800"/>
              <a:t>Verschillende soorten vragen</a:t>
            </a:r>
          </a:p>
        </p:txBody>
      </p:sp>
      <p:sp>
        <p:nvSpPr>
          <p:cNvPr id="3" name="Tijdelijke aanduiding voor inhoud 2">
            <a:extLst>
              <a:ext uri="{FF2B5EF4-FFF2-40B4-BE49-F238E27FC236}">
                <a16:creationId xmlns:a16="http://schemas.microsoft.com/office/drawing/2014/main" id="{657D1BAE-D0E4-544D-8BC9-A2412792A6BA}"/>
              </a:ext>
            </a:extLst>
          </p:cNvPr>
          <p:cNvSpPr>
            <a:spLocks noGrp="1"/>
          </p:cNvSpPr>
          <p:nvPr>
            <p:ph idx="1"/>
          </p:nvPr>
        </p:nvSpPr>
        <p:spPr>
          <a:xfrm>
            <a:off x="1045028" y="3017522"/>
            <a:ext cx="9941319" cy="3124658"/>
          </a:xfrm>
        </p:spPr>
        <p:txBody>
          <a:bodyPr anchor="ctr">
            <a:normAutofit/>
          </a:bodyPr>
          <a:lstStyle/>
          <a:p>
            <a:r>
              <a:rPr lang="nl-NL" sz="2200" dirty="0"/>
              <a:t>Open vragen, stimuleert tot nadenken</a:t>
            </a:r>
          </a:p>
          <a:p>
            <a:r>
              <a:rPr lang="nl-NL" sz="2200" dirty="0"/>
              <a:t>Gesloten vragen, je dwingt tot een keuze</a:t>
            </a:r>
          </a:p>
          <a:p>
            <a:r>
              <a:rPr lang="nl-NL" sz="2200" dirty="0"/>
              <a:t>Gerichte vraag, open vraag maar toch sturen (Hoe lang denk je dit vol te houden)</a:t>
            </a:r>
          </a:p>
          <a:p>
            <a:r>
              <a:rPr lang="nl-NL" sz="2200" dirty="0"/>
              <a:t>Keuze vraag, antwoorden zitten al in de vraag</a:t>
            </a:r>
          </a:p>
          <a:p>
            <a:r>
              <a:rPr lang="nl-NL" sz="2200" dirty="0"/>
              <a:t>Suggestief je eigen antwoord zit in de vraag (Je stelt me toch niet teleur?)</a:t>
            </a:r>
          </a:p>
          <a:p>
            <a:r>
              <a:rPr lang="nl-NL" sz="2200" dirty="0"/>
              <a:t>Reflecterend, je dwingt iemand dieper in de vraag te gaan.</a:t>
            </a:r>
          </a:p>
          <a:p>
            <a:r>
              <a:rPr lang="nl-NL" sz="2200" dirty="0"/>
              <a:t>Retorisch, bewering in de vorm van een vraag</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kstvak 3">
            <a:extLst>
              <a:ext uri="{FF2B5EF4-FFF2-40B4-BE49-F238E27FC236}">
                <a16:creationId xmlns:a16="http://schemas.microsoft.com/office/drawing/2014/main" id="{F71FAC51-3E8A-84D2-762D-452A5FFAE1BF}"/>
              </a:ext>
            </a:extLst>
          </p:cNvPr>
          <p:cNvSpPr txBox="1"/>
          <p:nvPr/>
        </p:nvSpPr>
        <p:spPr>
          <a:xfrm>
            <a:off x="-1414463" y="1614488"/>
            <a:ext cx="184731" cy="646331"/>
          </a:xfrm>
          <a:prstGeom prst="rect">
            <a:avLst/>
          </a:prstGeom>
          <a:noFill/>
        </p:spPr>
        <p:txBody>
          <a:bodyPr wrap="none" rtlCol="0">
            <a:spAutoFit/>
          </a:bodyPr>
          <a:lstStyle/>
          <a:p>
            <a:endParaRPr lang="nl-NL" dirty="0"/>
          </a:p>
          <a:p>
            <a:endParaRPr lang="nl-NL" dirty="0"/>
          </a:p>
        </p:txBody>
      </p:sp>
    </p:spTree>
    <p:extLst>
      <p:ext uri="{BB962C8B-B14F-4D97-AF65-F5344CB8AC3E}">
        <p14:creationId xmlns:p14="http://schemas.microsoft.com/office/powerpoint/2010/main" val="967889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3C812FF-2D5E-7D30-ED40-BDDEE7A0A1BA}"/>
              </a:ext>
            </a:extLst>
          </p:cNvPr>
          <p:cNvSpPr>
            <a:spLocks noGrp="1"/>
          </p:cNvSpPr>
          <p:nvPr>
            <p:ph type="title"/>
          </p:nvPr>
        </p:nvSpPr>
        <p:spPr>
          <a:xfrm>
            <a:off x="841248" y="548640"/>
            <a:ext cx="3600860" cy="5431536"/>
          </a:xfrm>
        </p:spPr>
        <p:txBody>
          <a:bodyPr>
            <a:normAutofit/>
          </a:bodyPr>
          <a:lstStyle/>
          <a:p>
            <a:r>
              <a:rPr lang="nl-NL" sz="5000" dirty="0"/>
              <a:t>Voorbeelden</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ACCC710E-5534-EC86-1F66-E5B949BE0CE3}"/>
              </a:ext>
            </a:extLst>
          </p:cNvPr>
          <p:cNvSpPr>
            <a:spLocks noGrp="1"/>
          </p:cNvSpPr>
          <p:nvPr>
            <p:ph idx="1"/>
          </p:nvPr>
        </p:nvSpPr>
        <p:spPr>
          <a:xfrm>
            <a:off x="5126418" y="552091"/>
            <a:ext cx="6224335" cy="5431536"/>
          </a:xfrm>
        </p:spPr>
        <p:txBody>
          <a:bodyPr anchor="ctr">
            <a:normAutofit/>
          </a:bodyPr>
          <a:lstStyle/>
          <a:p>
            <a:pPr>
              <a:buFont typeface="+mj-lt"/>
              <a:buAutoNum type="arabicPeriod"/>
            </a:pPr>
            <a:r>
              <a:rPr lang="nl-NL" sz="1200" b="1" i="0" u="none" strike="noStrike">
                <a:effectLst/>
                <a:latin typeface="Segoe UI" panose="020B0502040204020203" pitchFamily="34" charset="0"/>
              </a:rPr>
              <a:t>Open vragen (stimuleert tot nadenken)</a:t>
            </a:r>
            <a:r>
              <a:rPr lang="nl-NL" sz="1200" b="0" i="0" u="none" strike="noStrike">
                <a:effectLst/>
                <a:latin typeface="Segoe UI" panose="020B0502040204020203" pitchFamily="34" charset="0"/>
              </a:rPr>
              <a:t>:</a:t>
            </a:r>
          </a:p>
          <a:p>
            <a:pPr marL="742950" lvl="1" indent="-285750">
              <a:buFont typeface="+mj-lt"/>
              <a:buAutoNum type="arabicPeriod"/>
            </a:pPr>
            <a:r>
              <a:rPr lang="nl-NL" sz="1200" b="0" i="0" u="none" strike="noStrike">
                <a:effectLst/>
                <a:latin typeface="Segoe UI" panose="020B0502040204020203" pitchFamily="34" charset="0"/>
              </a:rPr>
              <a:t>"Wat zijn je gedachten over klimaatverandering?"</a:t>
            </a:r>
          </a:p>
          <a:p>
            <a:pPr marL="742950" lvl="1" indent="-285750">
              <a:buFont typeface="+mj-lt"/>
              <a:buAutoNum type="arabicPeriod"/>
            </a:pPr>
            <a:r>
              <a:rPr lang="nl-NL" sz="1200" b="0" i="0" u="none" strike="noStrike">
                <a:effectLst/>
                <a:latin typeface="Segoe UI" panose="020B0502040204020203" pitchFamily="34" charset="0"/>
              </a:rPr>
              <a:t>"Hoe zou je de ideale werkdag beschrijven?"</a:t>
            </a:r>
          </a:p>
          <a:p>
            <a:pPr>
              <a:buFont typeface="+mj-lt"/>
              <a:buAutoNum type="arabicPeriod"/>
            </a:pPr>
            <a:r>
              <a:rPr lang="nl-NL" sz="1200" b="1" i="0" u="none" strike="noStrike">
                <a:effectLst/>
                <a:latin typeface="Segoe UI" panose="020B0502040204020203" pitchFamily="34" charset="0"/>
              </a:rPr>
              <a:t>Gesloten vragen (je dwingt tot een keuze)</a:t>
            </a:r>
            <a:r>
              <a:rPr lang="nl-NL" sz="1200" b="0" i="0" u="none" strike="noStrike">
                <a:effectLst/>
                <a:latin typeface="Segoe UI" panose="020B0502040204020203" pitchFamily="34" charset="0"/>
              </a:rPr>
              <a:t>:</a:t>
            </a:r>
          </a:p>
          <a:p>
            <a:pPr marL="742950" lvl="1" indent="-285750">
              <a:buFont typeface="+mj-lt"/>
              <a:buAutoNum type="arabicPeriod"/>
            </a:pPr>
            <a:r>
              <a:rPr lang="nl-NL" sz="1200" b="0" i="0" u="none" strike="noStrike">
                <a:effectLst/>
                <a:latin typeface="Segoe UI" panose="020B0502040204020203" pitchFamily="34" charset="0"/>
              </a:rPr>
              <a:t>"Heb je vandaag al ontbeten?"</a:t>
            </a:r>
          </a:p>
          <a:p>
            <a:pPr marL="742950" lvl="1" indent="-285750">
              <a:buFont typeface="+mj-lt"/>
              <a:buAutoNum type="arabicPeriod"/>
            </a:pPr>
            <a:r>
              <a:rPr lang="nl-NL" sz="1200" b="0" i="0" u="none" strike="noStrike">
                <a:effectLst/>
                <a:latin typeface="Segoe UI" panose="020B0502040204020203" pitchFamily="34" charset="0"/>
              </a:rPr>
              <a:t>"Vind je het leuk om te lezen?"</a:t>
            </a:r>
          </a:p>
          <a:p>
            <a:pPr>
              <a:buFont typeface="+mj-lt"/>
              <a:buAutoNum type="arabicPeriod"/>
            </a:pPr>
            <a:r>
              <a:rPr lang="nl-NL" sz="1200" b="1" i="0" u="none" strike="noStrike">
                <a:effectLst/>
                <a:latin typeface="Segoe UI" panose="020B0502040204020203" pitchFamily="34" charset="0"/>
              </a:rPr>
              <a:t>Gerichte vraag (open vraag maar toch sturen)</a:t>
            </a:r>
            <a:r>
              <a:rPr lang="nl-NL" sz="1200" b="0" i="0" u="none" strike="noStrike">
                <a:effectLst/>
                <a:latin typeface="Segoe UI" panose="020B0502040204020203" pitchFamily="34" charset="0"/>
              </a:rPr>
              <a:t>:</a:t>
            </a:r>
          </a:p>
          <a:p>
            <a:pPr marL="742950" lvl="1" indent="-285750">
              <a:buFont typeface="+mj-lt"/>
              <a:buAutoNum type="arabicPeriod"/>
            </a:pPr>
            <a:r>
              <a:rPr lang="nl-NL" sz="1200" b="0" i="0" u="none" strike="noStrike">
                <a:effectLst/>
                <a:latin typeface="Segoe UI" panose="020B0502040204020203" pitchFamily="34" charset="0"/>
              </a:rPr>
              <a:t>"Hoe lang denk je dit vol te houden?"</a:t>
            </a:r>
          </a:p>
          <a:p>
            <a:pPr marL="742950" lvl="1" indent="-285750">
              <a:buFont typeface="+mj-lt"/>
              <a:buAutoNum type="arabicPeriod"/>
            </a:pPr>
            <a:r>
              <a:rPr lang="nl-NL" sz="1200" b="0" i="0" u="none" strike="noStrike">
                <a:effectLst/>
                <a:latin typeface="Segoe UI" panose="020B0502040204020203" pitchFamily="34" charset="0"/>
              </a:rPr>
              <a:t>"Wat zijn je plannen voor de komende vijf jaar?"</a:t>
            </a:r>
          </a:p>
          <a:p>
            <a:pPr>
              <a:buFont typeface="+mj-lt"/>
              <a:buAutoNum type="arabicPeriod"/>
            </a:pPr>
            <a:r>
              <a:rPr lang="nl-NL" sz="1200" b="1" i="0" u="none" strike="noStrike">
                <a:effectLst/>
                <a:latin typeface="Segoe UI" panose="020B0502040204020203" pitchFamily="34" charset="0"/>
              </a:rPr>
              <a:t>Keuze vraag (antwoorden zitten al in de vraag)</a:t>
            </a:r>
            <a:r>
              <a:rPr lang="nl-NL" sz="1200" b="0" i="0" u="none" strike="noStrike">
                <a:effectLst/>
                <a:latin typeface="Segoe UI" panose="020B0502040204020203" pitchFamily="34" charset="0"/>
              </a:rPr>
              <a:t>:</a:t>
            </a:r>
          </a:p>
          <a:p>
            <a:pPr marL="742950" lvl="1" indent="-285750">
              <a:buFont typeface="+mj-lt"/>
              <a:buAutoNum type="arabicPeriod"/>
            </a:pPr>
            <a:r>
              <a:rPr lang="nl-NL" sz="1200" b="0" i="0" u="none" strike="noStrike">
                <a:effectLst/>
                <a:latin typeface="Segoe UI" panose="020B0502040204020203" pitchFamily="34" charset="0"/>
              </a:rPr>
              <a:t>"Wil je koffie of thee?"</a:t>
            </a:r>
          </a:p>
          <a:p>
            <a:pPr marL="742950" lvl="1" indent="-285750">
              <a:buFont typeface="+mj-lt"/>
              <a:buAutoNum type="arabicPeriod"/>
            </a:pPr>
            <a:r>
              <a:rPr lang="nl-NL" sz="1200" b="0" i="0" u="none" strike="noStrike">
                <a:effectLst/>
                <a:latin typeface="Segoe UI" panose="020B0502040204020203" pitchFamily="34" charset="0"/>
              </a:rPr>
              <a:t>"Ga je liever naar het strand of de bergen?"</a:t>
            </a:r>
          </a:p>
          <a:p>
            <a:pPr>
              <a:buFont typeface="+mj-lt"/>
              <a:buAutoNum type="arabicPeriod"/>
            </a:pPr>
            <a:r>
              <a:rPr lang="nl-NL" sz="1200" b="1" i="0" u="none" strike="noStrike">
                <a:effectLst/>
                <a:latin typeface="Segoe UI" panose="020B0502040204020203" pitchFamily="34" charset="0"/>
              </a:rPr>
              <a:t>Suggestieve vraag (je eigen antwoord zit in de vraag)</a:t>
            </a:r>
            <a:r>
              <a:rPr lang="nl-NL" sz="1200" b="0" i="0" u="none" strike="noStrike">
                <a:effectLst/>
                <a:latin typeface="Segoe UI" panose="020B0502040204020203" pitchFamily="34" charset="0"/>
              </a:rPr>
              <a:t>:</a:t>
            </a:r>
          </a:p>
          <a:p>
            <a:pPr marL="742950" lvl="1" indent="-285750">
              <a:buFont typeface="+mj-lt"/>
              <a:buAutoNum type="arabicPeriod"/>
            </a:pPr>
            <a:r>
              <a:rPr lang="nl-NL" sz="1200" b="0" i="0" u="none" strike="noStrike">
                <a:effectLst/>
                <a:latin typeface="Segoe UI" panose="020B0502040204020203" pitchFamily="34" charset="0"/>
              </a:rPr>
              <a:t>"Je stelt me toch niet teleur?"</a:t>
            </a:r>
          </a:p>
          <a:p>
            <a:pPr marL="742950" lvl="1" indent="-285750">
              <a:buFont typeface="+mj-lt"/>
              <a:buAutoNum type="arabicPeriod"/>
            </a:pPr>
            <a:r>
              <a:rPr lang="nl-NL" sz="1200" b="0" i="0" u="none" strike="noStrike">
                <a:effectLst/>
                <a:latin typeface="Segoe UI" panose="020B0502040204020203" pitchFamily="34" charset="0"/>
              </a:rPr>
              <a:t>"Vind je ook niet dat dit een geweldige film is?"</a:t>
            </a:r>
          </a:p>
          <a:p>
            <a:pPr>
              <a:buFont typeface="+mj-lt"/>
              <a:buAutoNum type="arabicPeriod"/>
            </a:pPr>
            <a:r>
              <a:rPr lang="nl-NL" sz="1200" b="1" i="0" u="none" strike="noStrike">
                <a:effectLst/>
                <a:latin typeface="Segoe UI" panose="020B0502040204020203" pitchFamily="34" charset="0"/>
              </a:rPr>
              <a:t>Reflecterende vraag (je dwingt iemand dieper in de vraag te gaan)</a:t>
            </a:r>
            <a:r>
              <a:rPr lang="nl-NL" sz="1200" b="0" i="0" u="none" strike="noStrike">
                <a:effectLst/>
                <a:latin typeface="Segoe UI" panose="020B0502040204020203" pitchFamily="34" charset="0"/>
              </a:rPr>
              <a:t>:</a:t>
            </a:r>
          </a:p>
          <a:p>
            <a:pPr marL="742950" lvl="1" indent="-285750">
              <a:buFont typeface="+mj-lt"/>
              <a:buAutoNum type="arabicPeriod"/>
            </a:pPr>
            <a:r>
              <a:rPr lang="nl-NL" sz="1200" b="0" i="0" u="none" strike="noStrike">
                <a:effectLst/>
                <a:latin typeface="Segoe UI" panose="020B0502040204020203" pitchFamily="34" charset="0"/>
              </a:rPr>
              <a:t>"Waarom denk je dat dit zo belangrijk voor je is?"</a:t>
            </a:r>
          </a:p>
          <a:p>
            <a:pPr marL="742950" lvl="1" indent="-285750">
              <a:buFont typeface="+mj-lt"/>
              <a:buAutoNum type="arabicPeriod"/>
            </a:pPr>
            <a:r>
              <a:rPr lang="nl-NL" sz="1200" b="0" i="0" u="none" strike="noStrike">
                <a:effectLst/>
                <a:latin typeface="Segoe UI" panose="020B0502040204020203" pitchFamily="34" charset="0"/>
              </a:rPr>
              <a:t>"Hoe voelde je je toen dat gebeurde?"</a:t>
            </a:r>
          </a:p>
          <a:p>
            <a:pPr>
              <a:buFont typeface="+mj-lt"/>
              <a:buAutoNum type="arabicPeriod"/>
            </a:pPr>
            <a:r>
              <a:rPr lang="nl-NL" sz="1200" b="1" i="0" u="none" strike="noStrike">
                <a:effectLst/>
                <a:latin typeface="Segoe UI" panose="020B0502040204020203" pitchFamily="34" charset="0"/>
              </a:rPr>
              <a:t>Retorische vraag (bewering in de vorm van een vraag)</a:t>
            </a:r>
            <a:r>
              <a:rPr lang="nl-NL" sz="1200" b="0" i="0" u="none" strike="noStrike">
                <a:effectLst/>
                <a:latin typeface="Segoe UI" panose="020B0502040204020203" pitchFamily="34" charset="0"/>
              </a:rPr>
              <a:t>:</a:t>
            </a:r>
          </a:p>
          <a:p>
            <a:pPr marL="742950" lvl="1" indent="-285750">
              <a:buFont typeface="+mj-lt"/>
              <a:buAutoNum type="arabicPeriod"/>
            </a:pPr>
            <a:r>
              <a:rPr lang="nl-NL" sz="1200" b="0" i="0" u="none" strike="noStrike">
                <a:effectLst/>
                <a:latin typeface="Segoe UI" panose="020B0502040204020203" pitchFamily="34" charset="0"/>
              </a:rPr>
              <a:t>"Wie houdt er nou niet van vakantie?"</a:t>
            </a:r>
          </a:p>
          <a:p>
            <a:pPr marL="742950" lvl="1" indent="-285750">
              <a:buFont typeface="+mj-lt"/>
              <a:buAutoNum type="arabicPeriod"/>
            </a:pPr>
            <a:r>
              <a:rPr lang="nl-NL" sz="1200" b="0" i="0" u="none" strike="noStrike">
                <a:effectLst/>
                <a:latin typeface="Segoe UI" panose="020B0502040204020203" pitchFamily="34" charset="0"/>
              </a:rPr>
              <a:t>"Is dat niet de beste oplossing?"</a:t>
            </a:r>
          </a:p>
        </p:txBody>
      </p:sp>
    </p:spTree>
    <p:extLst>
      <p:ext uri="{BB962C8B-B14F-4D97-AF65-F5344CB8AC3E}">
        <p14:creationId xmlns:p14="http://schemas.microsoft.com/office/powerpoint/2010/main" val="3778934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C66B057-3C67-1948-846A-A25F3153495C}"/>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br>
              <a:rPr lang="en-US" sz="3700" kern="1200" dirty="0">
                <a:solidFill>
                  <a:srgbClr val="FFFFFF"/>
                </a:solidFill>
                <a:latin typeface="+mj-lt"/>
                <a:ea typeface="+mj-ea"/>
                <a:cs typeface="+mj-cs"/>
              </a:rPr>
            </a:br>
            <a:br>
              <a:rPr lang="en-US" sz="3700" kern="1200" dirty="0">
                <a:solidFill>
                  <a:srgbClr val="FFFFFF"/>
                </a:solidFill>
                <a:latin typeface="+mj-lt"/>
                <a:ea typeface="+mj-ea"/>
                <a:cs typeface="+mj-cs"/>
              </a:rPr>
            </a:br>
            <a:r>
              <a:rPr lang="en-US" sz="3700" dirty="0" err="1">
                <a:solidFill>
                  <a:srgbClr val="FFFFFF"/>
                </a:solidFill>
              </a:rPr>
              <a:t>Vergeet</a:t>
            </a:r>
            <a:r>
              <a:rPr lang="en-US" sz="3700" dirty="0">
                <a:solidFill>
                  <a:srgbClr val="FFFFFF"/>
                </a:solidFill>
              </a:rPr>
              <a:t> </a:t>
            </a:r>
            <a:r>
              <a:rPr lang="en-US" sz="3700" dirty="0" err="1">
                <a:solidFill>
                  <a:srgbClr val="FFFFFF"/>
                </a:solidFill>
              </a:rPr>
              <a:t>niet</a:t>
            </a:r>
            <a:br>
              <a:rPr lang="en-US" sz="3700" kern="1200" dirty="0">
                <a:solidFill>
                  <a:srgbClr val="FFFFFF"/>
                </a:solidFill>
                <a:latin typeface="+mj-lt"/>
                <a:ea typeface="+mj-ea"/>
                <a:cs typeface="+mj-cs"/>
              </a:rPr>
            </a:br>
            <a:br>
              <a:rPr lang="en-US" sz="3700" kern="1200" dirty="0">
                <a:solidFill>
                  <a:srgbClr val="FFFFFF"/>
                </a:solidFill>
                <a:latin typeface="+mj-lt"/>
                <a:ea typeface="+mj-ea"/>
                <a:cs typeface="+mj-cs"/>
              </a:rPr>
            </a:br>
            <a:endParaRPr lang="en-US" sz="3700" kern="1200" dirty="0">
              <a:solidFill>
                <a:srgbClr val="FFFFFF"/>
              </a:solidFill>
              <a:latin typeface="+mj-lt"/>
              <a:ea typeface="+mj-ea"/>
              <a:cs typeface="+mj-cs"/>
            </a:endParaRPr>
          </a:p>
        </p:txBody>
      </p:sp>
      <p:pic>
        <p:nvPicPr>
          <p:cNvPr id="11" name="Tijdelijke aanduiding voor inhoud 4" descr="Afbeelding met schermafbeelding&#10;&#10;Automatisch gegenereerde beschrijving">
            <a:extLst>
              <a:ext uri="{FF2B5EF4-FFF2-40B4-BE49-F238E27FC236}">
                <a16:creationId xmlns:a16="http://schemas.microsoft.com/office/drawing/2014/main" id="{904D2E1D-743E-1647-8CDE-07DA78FAE747}"/>
              </a:ext>
            </a:extLst>
          </p:cNvPr>
          <p:cNvPicPr>
            <a:picLocks noChangeAspect="1"/>
          </p:cNvPicPr>
          <p:nvPr/>
        </p:nvPicPr>
        <p:blipFill>
          <a:blip r:embed="rId3"/>
          <a:stretch>
            <a:fillRect/>
          </a:stretch>
        </p:blipFill>
        <p:spPr>
          <a:xfrm>
            <a:off x="5351643" y="492573"/>
            <a:ext cx="6157902" cy="5880796"/>
          </a:xfrm>
          <a:prstGeom prst="rect">
            <a:avLst/>
          </a:prstGeom>
        </p:spPr>
      </p:pic>
    </p:spTree>
    <p:extLst>
      <p:ext uri="{BB962C8B-B14F-4D97-AF65-F5344CB8AC3E}">
        <p14:creationId xmlns:p14="http://schemas.microsoft.com/office/powerpoint/2010/main" val="1396187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0B3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50B3C0"/>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CC628520-68ED-AE46-9CE8-5BD2E83CE445}"/>
              </a:ext>
            </a:extLst>
          </p:cNvPr>
          <p:cNvSpPr>
            <a:spLocks noGrp="1"/>
          </p:cNvSpPr>
          <p:nvPr>
            <p:ph type="title"/>
          </p:nvPr>
        </p:nvSpPr>
        <p:spPr>
          <a:xfrm>
            <a:off x="1109980" y="4277356"/>
            <a:ext cx="9966960" cy="1560320"/>
          </a:xfrm>
        </p:spPr>
        <p:txBody>
          <a:bodyPr vert="horz" lIns="91440" tIns="45720" rIns="91440" bIns="45720" rtlCol="0" anchor="b">
            <a:normAutofit/>
          </a:bodyPr>
          <a:lstStyle/>
          <a:p>
            <a:pPr algn="ctr"/>
            <a:r>
              <a:rPr lang="en-US" sz="5800" dirty="0" err="1">
                <a:solidFill>
                  <a:srgbClr val="50B3C0"/>
                </a:solidFill>
              </a:rPr>
              <a:t>Geheim</a:t>
            </a:r>
            <a:r>
              <a:rPr lang="en-US" sz="5800" dirty="0">
                <a:solidFill>
                  <a:srgbClr val="50B3C0"/>
                </a:solidFill>
              </a:rPr>
              <a:t> van </a:t>
            </a:r>
            <a:r>
              <a:rPr lang="en-US" sz="5800" dirty="0" err="1">
                <a:solidFill>
                  <a:srgbClr val="50B3C0"/>
                </a:solidFill>
              </a:rPr>
              <a:t>goede</a:t>
            </a:r>
            <a:r>
              <a:rPr lang="en-US" sz="5800" dirty="0">
                <a:solidFill>
                  <a:srgbClr val="50B3C0"/>
                </a:solidFill>
              </a:rPr>
              <a:t> </a:t>
            </a:r>
            <a:r>
              <a:rPr lang="en-US" sz="5800" dirty="0" err="1">
                <a:solidFill>
                  <a:srgbClr val="50B3C0"/>
                </a:solidFill>
              </a:rPr>
              <a:t>vragen</a:t>
            </a:r>
            <a:endParaRPr lang="en-US" sz="5800" dirty="0">
              <a:solidFill>
                <a:srgbClr val="50B3C0"/>
              </a:solidFill>
            </a:endParaRPr>
          </a:p>
        </p:txBody>
      </p:sp>
      <p:pic>
        <p:nvPicPr>
          <p:cNvPr id="5" name="Tijdelijke aanduiding voor inhoud 4" descr="Afbeelding met tekening&#10;&#10;Automatisch gegenereerde beschrijving">
            <a:extLst>
              <a:ext uri="{FF2B5EF4-FFF2-40B4-BE49-F238E27FC236}">
                <a16:creationId xmlns:a16="http://schemas.microsoft.com/office/drawing/2014/main" id="{D4BF68FF-754F-DD4E-962F-FFE3B017A12C}"/>
              </a:ext>
            </a:extLst>
          </p:cNvPr>
          <p:cNvPicPr>
            <a:picLocks noGrp="1" noChangeAspect="1"/>
          </p:cNvPicPr>
          <p:nvPr>
            <p:ph idx="1"/>
          </p:nvPr>
        </p:nvPicPr>
        <p:blipFill rotWithShape="1">
          <a:blip r:embed="rId2"/>
          <a:srcRect l="8640" r="19846"/>
          <a:stretch/>
        </p:blipFill>
        <p:spPr>
          <a:xfrm>
            <a:off x="243840" y="256540"/>
            <a:ext cx="11704320" cy="3764276"/>
          </a:xfrm>
          <a:prstGeom prst="rect">
            <a:avLst/>
          </a:prstGeom>
        </p:spPr>
      </p:pic>
    </p:spTree>
    <p:extLst>
      <p:ext uri="{BB962C8B-B14F-4D97-AF65-F5344CB8AC3E}">
        <p14:creationId xmlns:p14="http://schemas.microsoft.com/office/powerpoint/2010/main" val="3733471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C5F15-EA96-4704-BFBC-9AEB5A4AA852}"/>
              </a:ext>
            </a:extLst>
          </p:cNvPr>
          <p:cNvSpPr>
            <a:spLocks noGrp="1"/>
          </p:cNvSpPr>
          <p:nvPr>
            <p:ph type="title"/>
          </p:nvPr>
        </p:nvSpPr>
        <p:spPr/>
        <p:txBody>
          <a:bodyPr/>
          <a:lstStyle/>
          <a:p>
            <a:r>
              <a:rPr lang="nl-NL" dirty="0"/>
              <a:t>Casus Bert</a:t>
            </a:r>
          </a:p>
        </p:txBody>
      </p:sp>
      <p:sp>
        <p:nvSpPr>
          <p:cNvPr id="3" name="Tijdelijke aanduiding voor inhoud 2">
            <a:extLst>
              <a:ext uri="{FF2B5EF4-FFF2-40B4-BE49-F238E27FC236}">
                <a16:creationId xmlns:a16="http://schemas.microsoft.com/office/drawing/2014/main" id="{91AA07B5-2765-4B21-BA88-5084DC834297}"/>
              </a:ext>
            </a:extLst>
          </p:cNvPr>
          <p:cNvSpPr>
            <a:spLocks noGrp="1"/>
          </p:cNvSpPr>
          <p:nvPr>
            <p:ph sz="half" idx="1"/>
          </p:nvPr>
        </p:nvSpPr>
        <p:spPr/>
        <p:txBody>
          <a:bodyPr/>
          <a:lstStyle/>
          <a:p>
            <a:r>
              <a:rPr lang="nl-NL" dirty="0">
                <a:hlinkClick r:id="rId2"/>
              </a:rPr>
              <a:t>https://www.youtube.com/watch?v=zsAhrw9Vxew</a:t>
            </a:r>
            <a:r>
              <a:rPr lang="nl-NL" dirty="0"/>
              <a:t> (39 minuten)</a:t>
            </a:r>
          </a:p>
        </p:txBody>
      </p:sp>
      <p:sp>
        <p:nvSpPr>
          <p:cNvPr id="4" name="Tijdelijke aanduiding voor inhoud 3">
            <a:extLst>
              <a:ext uri="{FF2B5EF4-FFF2-40B4-BE49-F238E27FC236}">
                <a16:creationId xmlns:a16="http://schemas.microsoft.com/office/drawing/2014/main" id="{064E69F5-4F76-495E-94D7-7076C9DB9056}"/>
              </a:ext>
            </a:extLst>
          </p:cNvPr>
          <p:cNvSpPr>
            <a:spLocks noGrp="1"/>
          </p:cNvSpPr>
          <p:nvPr>
            <p:ph sz="half" idx="2"/>
          </p:nvPr>
        </p:nvSpPr>
        <p:spPr/>
        <p:txBody>
          <a:bodyPr/>
          <a:lstStyle/>
          <a:p>
            <a:pPr marL="0" indent="0">
              <a:buNone/>
            </a:pPr>
            <a:endParaRPr lang="nl-NL" dirty="0"/>
          </a:p>
          <a:p>
            <a:r>
              <a:rPr lang="nl-NL" dirty="0"/>
              <a:t>Hoe zou jij Bert benaderen?</a:t>
            </a:r>
          </a:p>
          <a:p>
            <a:r>
              <a:rPr lang="nl-NL" dirty="0"/>
              <a:t>Welke aanpak zou jij gebruiken?</a:t>
            </a:r>
          </a:p>
          <a:p>
            <a:r>
              <a:rPr lang="nl-NL" dirty="0"/>
              <a:t>We gaan naar buiten bespreek deze zaken in tweetallen.</a:t>
            </a:r>
          </a:p>
        </p:txBody>
      </p:sp>
    </p:spTree>
    <p:extLst>
      <p:ext uri="{BB962C8B-B14F-4D97-AF65-F5344CB8AC3E}">
        <p14:creationId xmlns:p14="http://schemas.microsoft.com/office/powerpoint/2010/main" val="25936860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fbeelding met plant&#10;&#10;Automatisch gegenereerde beschrijving">
            <a:extLst>
              <a:ext uri="{FF2B5EF4-FFF2-40B4-BE49-F238E27FC236}">
                <a16:creationId xmlns:a16="http://schemas.microsoft.com/office/drawing/2014/main" id="{B31D9FB6-7C59-4AFC-8C8A-10B0203B5AE0}"/>
              </a:ext>
            </a:extLst>
          </p:cNvPr>
          <p:cNvPicPr>
            <a:picLocks noChangeAspect="1"/>
          </p:cNvPicPr>
          <p:nvPr/>
        </p:nvPicPr>
        <p:blipFill rotWithShape="1">
          <a:blip r:embed="rId2"/>
          <a:srcRect t="15730"/>
          <a:stretch/>
        </p:blipFill>
        <p:spPr>
          <a:xfrm>
            <a:off x="-3047" y="10"/>
            <a:ext cx="12191999" cy="6857990"/>
          </a:xfrm>
          <a:prstGeom prst="rect">
            <a:avLst/>
          </a:prstGeom>
        </p:spPr>
      </p:pic>
      <p:sp>
        <p:nvSpPr>
          <p:cNvPr id="37" name="Rectangle 3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5FF6C932-6FC9-AC4F-9D41-097361A2D00B}"/>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GROW </a:t>
            </a:r>
            <a:r>
              <a:rPr lang="en-US" sz="5200" dirty="0" err="1">
                <a:solidFill>
                  <a:srgbClr val="FFFFFF"/>
                </a:solidFill>
              </a:rPr>
              <a:t>bij</a:t>
            </a:r>
            <a:r>
              <a:rPr lang="en-US" sz="5200" dirty="0">
                <a:solidFill>
                  <a:srgbClr val="FFFFFF"/>
                </a:solidFill>
              </a:rPr>
              <a:t> coaching</a:t>
            </a:r>
          </a:p>
        </p:txBody>
      </p:sp>
    </p:spTree>
    <p:extLst>
      <p:ext uri="{BB962C8B-B14F-4D97-AF65-F5344CB8AC3E}">
        <p14:creationId xmlns:p14="http://schemas.microsoft.com/office/powerpoint/2010/main" val="3155404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27ED28-533D-014C-883E-089510246CAE}"/>
              </a:ext>
            </a:extLst>
          </p:cNvPr>
          <p:cNvSpPr>
            <a:spLocks noGrp="1"/>
          </p:cNvSpPr>
          <p:nvPr>
            <p:ph type="title"/>
          </p:nvPr>
        </p:nvSpPr>
        <p:spPr>
          <a:xfrm>
            <a:off x="4495148" y="486184"/>
            <a:ext cx="7053384" cy="1325563"/>
          </a:xfrm>
        </p:spPr>
        <p:txBody>
          <a:bodyPr>
            <a:normAutofit/>
          </a:bodyPr>
          <a:lstStyle/>
          <a:p>
            <a:r>
              <a:rPr lang="nl-NL" dirty="0"/>
              <a:t>GROW model en doelen SMART maken</a:t>
            </a:r>
          </a:p>
        </p:txBody>
      </p:sp>
      <p:pic>
        <p:nvPicPr>
          <p:cNvPr id="7" name="Afbeelding 6">
            <a:extLst>
              <a:ext uri="{FF2B5EF4-FFF2-40B4-BE49-F238E27FC236}">
                <a16:creationId xmlns:a16="http://schemas.microsoft.com/office/drawing/2014/main" id="{AA18374A-FED3-9E43-93D2-01DF14FAD5C5}"/>
              </a:ext>
            </a:extLst>
          </p:cNvPr>
          <p:cNvPicPr>
            <a:picLocks noChangeAspect="1"/>
          </p:cNvPicPr>
          <p:nvPr/>
        </p:nvPicPr>
        <p:blipFill>
          <a:blip r:embed="rId2"/>
          <a:srcRect/>
          <a:stretch/>
        </p:blipFill>
        <p:spPr>
          <a:xfrm>
            <a:off x="4424369" y="3662237"/>
            <a:ext cx="7053385" cy="2459593"/>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pic>
        <p:nvPicPr>
          <p:cNvPr id="5" name="Afbeelding 4">
            <a:extLst>
              <a:ext uri="{FF2B5EF4-FFF2-40B4-BE49-F238E27FC236}">
                <a16:creationId xmlns:a16="http://schemas.microsoft.com/office/drawing/2014/main" id="{58C37F81-F706-6A40-BD00-29BA7568239C}"/>
              </a:ext>
            </a:extLst>
          </p:cNvPr>
          <p:cNvPicPr>
            <a:picLocks noChangeAspect="1"/>
          </p:cNvPicPr>
          <p:nvPr/>
        </p:nvPicPr>
        <p:blipFill>
          <a:blip r:embed="rId3"/>
          <a:stretch/>
        </p:blipFill>
        <p:spPr>
          <a:xfrm>
            <a:off x="767689" y="1148965"/>
            <a:ext cx="3644390" cy="2733293"/>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3" name="Tijdelijke aanduiding voor inhoud 2">
            <a:extLst>
              <a:ext uri="{FF2B5EF4-FFF2-40B4-BE49-F238E27FC236}">
                <a16:creationId xmlns:a16="http://schemas.microsoft.com/office/drawing/2014/main" id="{8A8CFB41-809E-9D4C-ADE7-1424C99710FD}"/>
              </a:ext>
            </a:extLst>
          </p:cNvPr>
          <p:cNvSpPr>
            <a:spLocks noGrp="1"/>
          </p:cNvSpPr>
          <p:nvPr>
            <p:ph idx="1"/>
          </p:nvPr>
        </p:nvSpPr>
        <p:spPr>
          <a:xfrm>
            <a:off x="6151294" y="1946684"/>
            <a:ext cx="5397237" cy="4351338"/>
          </a:xfrm>
        </p:spPr>
        <p:txBody>
          <a:bodyPr>
            <a:normAutofit/>
          </a:bodyPr>
          <a:lstStyle/>
          <a:p>
            <a:r>
              <a:rPr lang="nl-NL" sz="2400">
                <a:hlinkClick r:id="rId4"/>
              </a:rPr>
              <a:t>GROW model</a:t>
            </a:r>
            <a:endParaRPr lang="nl-NL" sz="2400"/>
          </a:p>
          <a:p>
            <a:r>
              <a:rPr lang="nl-NL" sz="2400">
                <a:hlinkClick r:id="rId5"/>
              </a:rPr>
              <a:t>SMART doelen</a:t>
            </a:r>
            <a:endParaRPr lang="nl-NL" sz="2400"/>
          </a:p>
          <a:p>
            <a:endParaRPr lang="nl-NL" sz="2400"/>
          </a:p>
        </p:txBody>
      </p:sp>
    </p:spTree>
    <p:extLst>
      <p:ext uri="{BB962C8B-B14F-4D97-AF65-F5344CB8AC3E}">
        <p14:creationId xmlns:p14="http://schemas.microsoft.com/office/powerpoint/2010/main" val="3516933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id="{1512F8BD-59C0-6E49-83A2-4709CEA76A71}"/>
              </a:ext>
            </a:extLst>
          </p:cNvPr>
          <p:cNvPicPr>
            <a:picLocks noGrp="1" noChangeAspect="1"/>
          </p:cNvPicPr>
          <p:nvPr>
            <p:ph idx="1"/>
          </p:nvPr>
        </p:nvPicPr>
        <p:blipFill>
          <a:blip r:embed="rId2"/>
          <a:stretch>
            <a:fillRect/>
          </a:stretch>
        </p:blipFill>
        <p:spPr>
          <a:xfrm rot="5400000">
            <a:off x="2694938" y="1393349"/>
            <a:ext cx="5994401" cy="4495800"/>
          </a:xfrm>
        </p:spPr>
      </p:pic>
    </p:spTree>
    <p:extLst>
      <p:ext uri="{BB962C8B-B14F-4D97-AF65-F5344CB8AC3E}">
        <p14:creationId xmlns:p14="http://schemas.microsoft.com/office/powerpoint/2010/main" val="1549760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teken, tekening, doos, rood&#10;&#10;Automatisch gegenereerde beschrijving">
            <a:extLst>
              <a:ext uri="{FF2B5EF4-FFF2-40B4-BE49-F238E27FC236}">
                <a16:creationId xmlns:a16="http://schemas.microsoft.com/office/drawing/2014/main" id="{DDB276B7-45A4-B542-BE5A-5ACD21E1610D}"/>
              </a:ext>
            </a:extLst>
          </p:cNvPr>
          <p:cNvPicPr>
            <a:picLocks noChangeAspect="1"/>
          </p:cNvPicPr>
          <p:nvPr/>
        </p:nvPicPr>
        <p:blipFill>
          <a:blip r:embed="rId2"/>
          <a:stretch>
            <a:fillRect/>
          </a:stretch>
        </p:blipFill>
        <p:spPr>
          <a:xfrm>
            <a:off x="2938576" y="643467"/>
            <a:ext cx="6314847" cy="5571066"/>
          </a:xfrm>
          <a:prstGeom prst="rect">
            <a:avLst/>
          </a:prstGeom>
        </p:spPr>
      </p:pic>
    </p:spTree>
    <p:extLst>
      <p:ext uri="{BB962C8B-B14F-4D97-AF65-F5344CB8AC3E}">
        <p14:creationId xmlns:p14="http://schemas.microsoft.com/office/powerpoint/2010/main" val="2300829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p:cNvSpPr>
            <a:spLocks noGrp="1"/>
          </p:cNvSpPr>
          <p:nvPr>
            <p:ph type="title"/>
          </p:nvPr>
        </p:nvSpPr>
        <p:spPr>
          <a:xfrm>
            <a:off x="6392598" y="640263"/>
            <a:ext cx="5221266" cy="1344975"/>
          </a:xfrm>
        </p:spPr>
        <p:txBody>
          <a:bodyPr vert="horz" lIns="91440" tIns="45720" rIns="91440" bIns="45720" rtlCol="0" anchor="ctr">
            <a:normAutofit fontScale="90000"/>
          </a:bodyPr>
          <a:lstStyle/>
          <a:p>
            <a:pPr algn="ctr"/>
            <a:r>
              <a:rPr lang="en-US" sz="4000" kern="1200" dirty="0" err="1">
                <a:solidFill>
                  <a:schemeClr val="tx1"/>
                </a:solidFill>
                <a:latin typeface="+mj-lt"/>
                <a:ea typeface="+mj-ea"/>
                <a:cs typeface="+mj-cs"/>
              </a:rPr>
              <a:t>Lesopdracht</a:t>
            </a:r>
            <a:r>
              <a:rPr lang="en-US" sz="4000" kern="1200" dirty="0">
                <a:solidFill>
                  <a:schemeClr val="tx1"/>
                </a:solidFill>
                <a:latin typeface="+mj-lt"/>
                <a:ea typeface="+mj-ea"/>
                <a:cs typeface="+mj-cs"/>
              </a:rPr>
              <a:t> : </a:t>
            </a:r>
            <a:r>
              <a:rPr lang="en-US" sz="4000" kern="1200" dirty="0" err="1">
                <a:solidFill>
                  <a:schemeClr val="tx1"/>
                </a:solidFill>
                <a:latin typeface="+mj-lt"/>
                <a:ea typeface="+mj-ea"/>
                <a:cs typeface="+mj-cs"/>
              </a:rPr>
              <a:t>Zooitje</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geregeld</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afval</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en</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grondstoffen</a:t>
            </a:r>
            <a:endParaRPr lang="en-US" sz="4000" kern="1200" dirty="0">
              <a:solidFill>
                <a:schemeClr val="tx1"/>
              </a:solidFill>
              <a:latin typeface="+mj-lt"/>
              <a:ea typeface="+mj-ea"/>
              <a:cs typeface="+mj-cs"/>
            </a:endParaRPr>
          </a:p>
        </p:txBody>
      </p:sp>
      <p:pic>
        <p:nvPicPr>
          <p:cNvPr id="1026" name="Picture 2" descr="Zootje Geregeld"/>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84632" y="2026538"/>
            <a:ext cx="5126736" cy="2649475"/>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p:cNvSpPr txBox="1"/>
          <p:nvPr/>
        </p:nvSpPr>
        <p:spPr>
          <a:xfrm>
            <a:off x="6391903" y="2121763"/>
            <a:ext cx="5235490" cy="3773010"/>
          </a:xfrm>
          <a:prstGeom prst="rect">
            <a:avLst/>
          </a:prstGeom>
        </p:spPr>
        <p:txBody>
          <a:bodyPr vert="horz" lIns="91440" tIns="45720" rIns="91440" bIns="45720" rtlCol="0">
            <a:noAutofit/>
          </a:bodyPr>
          <a:lstStyle/>
          <a:p>
            <a:pPr>
              <a:lnSpc>
                <a:spcPct val="90000"/>
              </a:lnSpc>
              <a:spcAft>
                <a:spcPts val="600"/>
              </a:spcAft>
            </a:pPr>
            <a:r>
              <a:rPr lang="en-US" sz="1600" dirty="0" err="1"/>
              <a:t>Uitgangspunten</a:t>
            </a:r>
            <a:r>
              <a:rPr lang="en-US" sz="1600" dirty="0"/>
              <a:t>:</a:t>
            </a:r>
          </a:p>
          <a:p>
            <a:pPr marL="285750" indent="-228600">
              <a:lnSpc>
                <a:spcPct val="90000"/>
              </a:lnSpc>
              <a:spcAft>
                <a:spcPts val="600"/>
              </a:spcAft>
              <a:buFont typeface="Arial" panose="020B0604020202020204" pitchFamily="34" charset="0"/>
              <a:buChar char="•"/>
            </a:pPr>
            <a:r>
              <a:rPr lang="en-US" sz="1600" dirty="0"/>
              <a:t>Minder </a:t>
            </a:r>
            <a:r>
              <a:rPr lang="en-US" sz="1600" dirty="0" err="1"/>
              <a:t>kopen</a:t>
            </a:r>
            <a:endParaRPr lang="en-US" sz="1600" dirty="0"/>
          </a:p>
          <a:p>
            <a:pPr marL="285750" indent="-228600">
              <a:lnSpc>
                <a:spcPct val="90000"/>
              </a:lnSpc>
              <a:spcAft>
                <a:spcPts val="600"/>
              </a:spcAft>
              <a:buFont typeface="Arial" panose="020B0604020202020204" pitchFamily="34" charset="0"/>
              <a:buChar char="•"/>
            </a:pPr>
            <a:r>
              <a:rPr lang="en-US" sz="1600" dirty="0"/>
              <a:t>Slimmer </a:t>
            </a:r>
            <a:r>
              <a:rPr lang="en-US" sz="1600" dirty="0" err="1"/>
              <a:t>kiezen</a:t>
            </a:r>
            <a:endParaRPr lang="en-US" sz="1600" dirty="0"/>
          </a:p>
          <a:p>
            <a:pPr marL="285750" indent="-228600">
              <a:lnSpc>
                <a:spcPct val="90000"/>
              </a:lnSpc>
              <a:spcAft>
                <a:spcPts val="600"/>
              </a:spcAft>
              <a:buFont typeface="Arial" panose="020B0604020202020204" pitchFamily="34" charset="0"/>
              <a:buChar char="•"/>
            </a:pPr>
            <a:r>
              <a:rPr lang="en-US" sz="1600" dirty="0"/>
              <a:t>Langer </a:t>
            </a:r>
            <a:r>
              <a:rPr lang="en-US" sz="1600" dirty="0" err="1"/>
              <a:t>gebruiken</a:t>
            </a:r>
            <a:endParaRPr lang="en-US" sz="1600" dirty="0"/>
          </a:p>
          <a:p>
            <a:pPr marL="285750" indent="-228600">
              <a:lnSpc>
                <a:spcPct val="90000"/>
              </a:lnSpc>
              <a:spcAft>
                <a:spcPts val="600"/>
              </a:spcAft>
              <a:buFont typeface="Arial" panose="020B0604020202020204" pitchFamily="34" charset="0"/>
              <a:buChar char="•"/>
            </a:pPr>
            <a:r>
              <a:rPr lang="en-US" sz="1600" dirty="0" err="1"/>
              <a:t>Beter</a:t>
            </a:r>
            <a:r>
              <a:rPr lang="en-US" sz="1600" dirty="0"/>
              <a:t> </a:t>
            </a:r>
            <a:r>
              <a:rPr lang="en-US" sz="1600" dirty="0" err="1"/>
              <a:t>weggooien</a:t>
            </a:r>
            <a:endParaRPr lang="en-US" sz="1600" dirty="0"/>
          </a:p>
          <a:p>
            <a:pPr indent="-228600">
              <a:lnSpc>
                <a:spcPct val="90000"/>
              </a:lnSpc>
              <a:spcAft>
                <a:spcPts val="600"/>
              </a:spcAft>
              <a:buFont typeface="Arial" panose="020B0604020202020204" pitchFamily="34" charset="0"/>
              <a:buChar char="•"/>
            </a:pPr>
            <a:endParaRPr lang="en-US" sz="1600" dirty="0"/>
          </a:p>
          <a:p>
            <a:pPr>
              <a:lnSpc>
                <a:spcPct val="90000"/>
              </a:lnSpc>
              <a:spcAft>
                <a:spcPts val="600"/>
              </a:spcAft>
            </a:pPr>
            <a:r>
              <a:rPr lang="en-US" sz="1600" dirty="0" err="1"/>
              <a:t>Lesopdracht</a:t>
            </a:r>
            <a:endParaRPr lang="en-US" sz="1600" dirty="0"/>
          </a:p>
          <a:p>
            <a:pPr marL="285750" indent="-228600">
              <a:lnSpc>
                <a:spcPct val="90000"/>
              </a:lnSpc>
              <a:spcAft>
                <a:spcPts val="600"/>
              </a:spcAft>
              <a:buFont typeface="Arial" panose="020B0604020202020204" pitchFamily="34" charset="0"/>
              <a:buChar char="•"/>
            </a:pPr>
            <a:r>
              <a:rPr lang="en-US" sz="1600" dirty="0"/>
              <a:t>Ga </a:t>
            </a:r>
            <a:r>
              <a:rPr lang="en-US" sz="1600" dirty="0" err="1"/>
              <a:t>naar</a:t>
            </a:r>
            <a:r>
              <a:rPr lang="en-US" sz="1600" dirty="0"/>
              <a:t> de </a:t>
            </a:r>
            <a:r>
              <a:rPr lang="en-US" sz="1600" dirty="0" err="1"/>
              <a:t>volgende</a:t>
            </a:r>
            <a:r>
              <a:rPr lang="en-US" sz="1600" dirty="0"/>
              <a:t> website: </a:t>
            </a:r>
            <a:r>
              <a:rPr lang="en-US" sz="1600" dirty="0">
                <a:hlinkClick r:id="rId3"/>
              </a:rPr>
              <a:t>https://www.zootjegeregeld.nl/</a:t>
            </a:r>
            <a:endParaRPr lang="en-US" sz="1600" dirty="0"/>
          </a:p>
          <a:p>
            <a:pPr marL="285750" indent="-228600">
              <a:lnSpc>
                <a:spcPct val="90000"/>
              </a:lnSpc>
              <a:spcAft>
                <a:spcPts val="600"/>
              </a:spcAft>
              <a:buFont typeface="Arial" panose="020B0604020202020204" pitchFamily="34" charset="0"/>
              <a:buChar char="•"/>
            </a:pPr>
            <a:r>
              <a:rPr lang="en-US" sz="1600" dirty="0" err="1"/>
              <a:t>Bekijk</a:t>
            </a:r>
            <a:r>
              <a:rPr lang="en-US" sz="1600" dirty="0"/>
              <a:t> de website</a:t>
            </a:r>
          </a:p>
          <a:p>
            <a:pPr marL="285750" indent="-228600">
              <a:lnSpc>
                <a:spcPct val="90000"/>
              </a:lnSpc>
              <a:spcAft>
                <a:spcPts val="600"/>
              </a:spcAft>
              <a:buFont typeface="Arial" panose="020B0604020202020204" pitchFamily="34" charset="0"/>
              <a:buChar char="•"/>
            </a:pPr>
            <a:r>
              <a:rPr lang="en-US" sz="1600" dirty="0"/>
              <a:t>Wat </a:t>
            </a:r>
            <a:r>
              <a:rPr lang="en-US" sz="1600" dirty="0" err="1"/>
              <a:t>spreekt</a:t>
            </a:r>
            <a:r>
              <a:rPr lang="en-US" sz="1600" dirty="0"/>
              <a:t> je het </a:t>
            </a:r>
            <a:r>
              <a:rPr lang="en-US" sz="1600" dirty="0" err="1"/>
              <a:t>meeste</a:t>
            </a:r>
            <a:r>
              <a:rPr lang="en-US" sz="1600" dirty="0"/>
              <a:t> </a:t>
            </a:r>
            <a:r>
              <a:rPr lang="en-US" sz="1600" dirty="0" err="1"/>
              <a:t>aan</a:t>
            </a:r>
            <a:r>
              <a:rPr lang="en-US" sz="1600" dirty="0"/>
              <a:t>?</a:t>
            </a:r>
          </a:p>
          <a:p>
            <a:pPr marL="285750" indent="-228600">
              <a:lnSpc>
                <a:spcPct val="90000"/>
              </a:lnSpc>
              <a:spcAft>
                <a:spcPts val="600"/>
              </a:spcAft>
              <a:buFont typeface="Arial" panose="020B0604020202020204" pitchFamily="34" charset="0"/>
              <a:buChar char="•"/>
            </a:pPr>
            <a:r>
              <a:rPr lang="en-US" sz="1600" dirty="0"/>
              <a:t>Ga op </a:t>
            </a:r>
            <a:r>
              <a:rPr lang="en-US" sz="1600" dirty="0" err="1"/>
              <a:t>zoek</a:t>
            </a:r>
            <a:r>
              <a:rPr lang="en-US" sz="1600" dirty="0"/>
              <a:t> </a:t>
            </a:r>
            <a:r>
              <a:rPr lang="en-US" sz="1600" dirty="0" err="1"/>
              <a:t>naar</a:t>
            </a:r>
            <a:r>
              <a:rPr lang="en-US" sz="1600" dirty="0"/>
              <a:t> </a:t>
            </a:r>
            <a:r>
              <a:rPr lang="en-US" sz="1600" dirty="0" err="1"/>
              <a:t>meer</a:t>
            </a:r>
            <a:r>
              <a:rPr lang="en-US" sz="1600" dirty="0"/>
              <a:t> </a:t>
            </a:r>
            <a:r>
              <a:rPr lang="en-US" sz="1600" dirty="0" err="1"/>
              <a:t>artikelen</a:t>
            </a:r>
            <a:r>
              <a:rPr lang="en-US" sz="1600" dirty="0"/>
              <a:t> over </a:t>
            </a:r>
            <a:r>
              <a:rPr lang="en-US" sz="1600" dirty="0" err="1"/>
              <a:t>dit</a:t>
            </a:r>
            <a:r>
              <a:rPr lang="en-US" sz="1600" dirty="0"/>
              <a:t> </a:t>
            </a:r>
            <a:r>
              <a:rPr lang="en-US" sz="1600" dirty="0" err="1"/>
              <a:t>onderwerp</a:t>
            </a:r>
            <a:r>
              <a:rPr lang="en-US" sz="1600" dirty="0"/>
              <a:t>.</a:t>
            </a:r>
          </a:p>
          <a:p>
            <a:pPr marL="285750" indent="-228600">
              <a:lnSpc>
                <a:spcPct val="90000"/>
              </a:lnSpc>
              <a:spcAft>
                <a:spcPts val="600"/>
              </a:spcAft>
              <a:buFont typeface="Arial" panose="020B0604020202020204" pitchFamily="34" charset="0"/>
              <a:buChar char="•"/>
            </a:pPr>
            <a:r>
              <a:rPr lang="en-US" sz="1600" dirty="0" err="1"/>
              <a:t>Deel</a:t>
            </a:r>
            <a:r>
              <a:rPr lang="en-US" sz="1600" dirty="0"/>
              <a:t> </a:t>
            </a:r>
            <a:r>
              <a:rPr lang="en-US" sz="1600" dirty="0" err="1"/>
              <a:t>dit</a:t>
            </a:r>
            <a:r>
              <a:rPr lang="en-US" sz="1600" dirty="0"/>
              <a:t> met je </a:t>
            </a:r>
            <a:r>
              <a:rPr lang="en-US" sz="1600" dirty="0" err="1"/>
              <a:t>medestudenten</a:t>
            </a:r>
            <a:endParaRPr lang="en-US" sz="1600" dirty="0"/>
          </a:p>
        </p:txBody>
      </p:sp>
    </p:spTree>
    <p:extLst>
      <p:ext uri="{BB962C8B-B14F-4D97-AF65-F5344CB8AC3E}">
        <p14:creationId xmlns:p14="http://schemas.microsoft.com/office/powerpoint/2010/main" val="2147434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FA403C01-5CB3-41B2-AFCA-ED92B977B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3400" y="901700"/>
            <a:ext cx="8585200" cy="505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352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A321361-9727-9D8E-D955-770FF5ACED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605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7947FCFC-E859-8446-9116-C44E99ADCB06}"/>
              </a:ext>
            </a:extLst>
          </p:cNvPr>
          <p:cNvSpPr>
            <a:spLocks noGrp="1"/>
          </p:cNvSpPr>
          <p:nvPr>
            <p:ph type="title"/>
          </p:nvPr>
        </p:nvSpPr>
        <p:spPr>
          <a:xfrm>
            <a:off x="6094105" y="802955"/>
            <a:ext cx="4977976" cy="1454051"/>
          </a:xfrm>
        </p:spPr>
        <p:txBody>
          <a:bodyPr>
            <a:normAutofit/>
          </a:bodyPr>
          <a:lstStyle/>
          <a:p>
            <a:r>
              <a:rPr lang="nl-NL">
                <a:solidFill>
                  <a:srgbClr val="000000"/>
                </a:solidFill>
              </a:rPr>
              <a:t>Duurzaam verpakken</a:t>
            </a:r>
          </a:p>
        </p:txBody>
      </p:sp>
      <p:sp>
        <p:nvSpPr>
          <p:cNvPr id="25"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8" name="Graphic 17" descr="Doos">
            <a:extLst>
              <a:ext uri="{FF2B5EF4-FFF2-40B4-BE49-F238E27FC236}">
                <a16:creationId xmlns:a16="http://schemas.microsoft.com/office/drawing/2014/main" id="{945387E6-1659-4F28-B706-DFF61CE92C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Tijdelijke aanduiding voor inhoud 2">
            <a:extLst>
              <a:ext uri="{FF2B5EF4-FFF2-40B4-BE49-F238E27FC236}">
                <a16:creationId xmlns:a16="http://schemas.microsoft.com/office/drawing/2014/main" id="{F8F34825-E9F2-6248-867C-1B7480496B63}"/>
              </a:ext>
            </a:extLst>
          </p:cNvPr>
          <p:cNvSpPr>
            <a:spLocks noGrp="1"/>
          </p:cNvSpPr>
          <p:nvPr>
            <p:ph idx="1"/>
          </p:nvPr>
        </p:nvSpPr>
        <p:spPr>
          <a:xfrm>
            <a:off x="6090574" y="2421682"/>
            <a:ext cx="4977578" cy="3639289"/>
          </a:xfrm>
        </p:spPr>
        <p:txBody>
          <a:bodyPr anchor="ctr">
            <a:normAutofit/>
          </a:bodyPr>
          <a:lstStyle/>
          <a:p>
            <a:r>
              <a:rPr lang="nl-NL" sz="2000">
                <a:solidFill>
                  <a:srgbClr val="000000"/>
                </a:solidFill>
              </a:rPr>
              <a:t>Het ontwikkelen van succesvolle duurzame verpakkingen vraagt ook dat je bijvoorbeeld kijkt naar het verpakkingsproces en de logistiek, naar het aankoop- en weggooigedrag van je klanten en naar de verpakkings- en duurzaamheidsstrategie van jouw bedrijf. </a:t>
            </a:r>
          </a:p>
        </p:txBody>
      </p:sp>
    </p:spTree>
    <p:extLst>
      <p:ext uri="{BB962C8B-B14F-4D97-AF65-F5344CB8AC3E}">
        <p14:creationId xmlns:p14="http://schemas.microsoft.com/office/powerpoint/2010/main" val="3875836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3">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600264" y="556994"/>
            <a:ext cx="4753535" cy="1672499"/>
          </a:xfrm>
        </p:spPr>
        <p:txBody>
          <a:bodyPr>
            <a:normAutofit/>
          </a:bodyPr>
          <a:lstStyle/>
          <a:p>
            <a:r>
              <a:rPr lang="nl-NL" sz="4000"/>
              <a:t>Verpakkingen</a:t>
            </a:r>
          </a:p>
        </p:txBody>
      </p:sp>
      <p:pic>
        <p:nvPicPr>
          <p:cNvPr id="5" name="Afbeelding 4"/>
          <p:cNvPicPr>
            <a:picLocks noChangeAspect="1"/>
          </p:cNvPicPr>
          <p:nvPr/>
        </p:nvPicPr>
        <p:blipFill rotWithShape="1">
          <a:blip r:embed="rId2"/>
          <a:srcRect l="4994" r="4993" b="-1"/>
          <a:stretch/>
        </p:blipFill>
        <p:spPr>
          <a:xfrm>
            <a:off x="-4642" y="10"/>
            <a:ext cx="3006061" cy="3339639"/>
          </a:xfrm>
          <a:prstGeom prst="rect">
            <a:avLst/>
          </a:prstGeom>
        </p:spPr>
      </p:pic>
      <p:pic>
        <p:nvPicPr>
          <p:cNvPr id="6" name="Afbeelding 5"/>
          <p:cNvPicPr>
            <a:picLocks noChangeAspect="1"/>
          </p:cNvPicPr>
          <p:nvPr/>
        </p:nvPicPr>
        <p:blipFill rotWithShape="1">
          <a:blip r:embed="rId3"/>
          <a:srcRect l="9705" r="731" b="-1"/>
          <a:stretch/>
        </p:blipFill>
        <p:spPr>
          <a:xfrm>
            <a:off x="3198068" y="10"/>
            <a:ext cx="2991088" cy="3339639"/>
          </a:xfrm>
          <a:prstGeom prst="rect">
            <a:avLst/>
          </a:prstGeom>
        </p:spPr>
      </p:pic>
      <p:pic>
        <p:nvPicPr>
          <p:cNvPr id="4" name="Afbeelding 3"/>
          <p:cNvPicPr>
            <a:picLocks noChangeAspect="1"/>
          </p:cNvPicPr>
          <p:nvPr/>
        </p:nvPicPr>
        <p:blipFill rotWithShape="1">
          <a:blip r:embed="rId4"/>
          <a:srcRect l="7467" r="11862" b="-1"/>
          <a:stretch/>
        </p:blipFill>
        <p:spPr>
          <a:xfrm>
            <a:off x="-2" y="3518351"/>
            <a:ext cx="6189158" cy="3339649"/>
          </a:xfrm>
          <a:prstGeom prst="rect">
            <a:avLst/>
          </a:prstGeom>
        </p:spPr>
      </p:pic>
      <p:sp>
        <p:nvSpPr>
          <p:cNvPr id="3" name="Tijdelijke aanduiding voor inhoud 2"/>
          <p:cNvSpPr>
            <a:spLocks noGrp="1"/>
          </p:cNvSpPr>
          <p:nvPr>
            <p:ph idx="1"/>
          </p:nvPr>
        </p:nvSpPr>
        <p:spPr>
          <a:xfrm>
            <a:off x="6600265" y="2413645"/>
            <a:ext cx="4753534" cy="3694734"/>
          </a:xfrm>
        </p:spPr>
        <p:txBody>
          <a:bodyPr>
            <a:normAutofit/>
          </a:bodyPr>
          <a:lstStyle/>
          <a:p>
            <a:r>
              <a:rPr lang="nl-NL" sz="2000"/>
              <a:t>Duurzame verpakkingen als  markteringsstrategie? </a:t>
            </a:r>
          </a:p>
          <a:p>
            <a:r>
              <a:rPr lang="nl-NL" sz="2000">
                <a:hlinkClick r:id="rId5"/>
              </a:rPr>
              <a:t>https://www.voordewereldvanmorgen.nl/duurzame-blogs/5x-innovatieve-verpakkingen</a:t>
            </a:r>
            <a:endParaRPr lang="nl-NL" sz="2000"/>
          </a:p>
          <a:p>
            <a:r>
              <a:rPr lang="nl-NL" sz="2000">
                <a:hlinkClick r:id="rId6"/>
              </a:rPr>
              <a:t>https://www.ah.nl/over-ah/duurzaamheid/verpakkingen</a:t>
            </a:r>
            <a:endParaRPr lang="nl-NL" sz="2000"/>
          </a:p>
          <a:p>
            <a:r>
              <a:rPr lang="nl-NL" sz="2000"/>
              <a:t>Link voedselverspilling en verpakkingen.</a:t>
            </a:r>
            <a:endParaRPr lang="nl-NL" sz="2000" dirty="0"/>
          </a:p>
        </p:txBody>
      </p:sp>
    </p:spTree>
    <p:extLst>
      <p:ext uri="{BB962C8B-B14F-4D97-AF65-F5344CB8AC3E}">
        <p14:creationId xmlns:p14="http://schemas.microsoft.com/office/powerpoint/2010/main" val="2572534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Cloud, foto shutterstock">
            <a:extLst>
              <a:ext uri="{FF2B5EF4-FFF2-40B4-BE49-F238E27FC236}">
                <a16:creationId xmlns:a16="http://schemas.microsoft.com/office/drawing/2014/main" id="{3EA7108D-38FA-FB43-A41E-6668F68178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48" r="4307"/>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047DB201-A805-2547-B8DF-22F1BDA02A2E}"/>
              </a:ext>
            </a:extLst>
          </p:cNvPr>
          <p:cNvSpPr>
            <a:spLocks noGrp="1"/>
          </p:cNvSpPr>
          <p:nvPr>
            <p:ph type="title"/>
          </p:nvPr>
        </p:nvSpPr>
        <p:spPr>
          <a:xfrm>
            <a:off x="709448" y="1913950"/>
            <a:ext cx="4204137" cy="1342754"/>
          </a:xfrm>
        </p:spPr>
        <p:txBody>
          <a:bodyPr>
            <a:normAutofit/>
          </a:bodyPr>
          <a:lstStyle/>
          <a:p>
            <a:pPr algn="ctr"/>
            <a:r>
              <a:rPr lang="nl-NL" sz="3600" dirty="0"/>
              <a:t>Voorbeelden</a:t>
            </a:r>
            <a:br>
              <a:rPr lang="nl-NL" sz="3600" dirty="0"/>
            </a:br>
            <a:r>
              <a:rPr lang="nl-NL" sz="3600" dirty="0"/>
              <a:t>SMART Industrie</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307B99F2-E488-E04F-9398-2CED933F01CE}"/>
              </a:ext>
            </a:extLst>
          </p:cNvPr>
          <p:cNvSpPr>
            <a:spLocks noGrp="1"/>
          </p:cNvSpPr>
          <p:nvPr>
            <p:ph idx="1"/>
          </p:nvPr>
        </p:nvSpPr>
        <p:spPr>
          <a:xfrm>
            <a:off x="525516" y="3417573"/>
            <a:ext cx="4593021" cy="2619839"/>
          </a:xfrm>
        </p:spPr>
        <p:txBody>
          <a:bodyPr anchor="ctr">
            <a:normAutofit/>
          </a:bodyPr>
          <a:lstStyle/>
          <a:p>
            <a:r>
              <a:rPr lang="nl-NL" altLang="nl-NL" sz="1800">
                <a:latin typeface="Arial" panose="020B0604020202020204" pitchFamily="34" charset="0"/>
                <a:cs typeface="Arial" panose="020B0604020202020204" pitchFamily="34" charset="0"/>
              </a:rPr>
              <a:t>De digitalisering van de productiesectoren neemt wereldwijd toe en heeft zelfs zo'n grote impact dat het al de vierde industriële revolutie wordt genoemd. Ook de bedrijven in de voedingsindustrie hebben te maken met nieuwe ontwikkelingen op o.a. het gebied van big data, robotica, mobiel internet en 3D-printing</a:t>
            </a:r>
            <a:endParaRPr lang="nl-NL" altLang="nl-NL" sz="1800">
              <a:latin typeface="Arial" panose="020B0604020202020204" pitchFamily="34" charset="0"/>
            </a:endParaRPr>
          </a:p>
          <a:p>
            <a:endParaRPr lang="nl-NL" sz="1800"/>
          </a:p>
        </p:txBody>
      </p:sp>
      <p:pic>
        <p:nvPicPr>
          <p:cNvPr id="5" name="Afbeelding 4">
            <a:extLst>
              <a:ext uri="{FF2B5EF4-FFF2-40B4-BE49-F238E27FC236}">
                <a16:creationId xmlns:a16="http://schemas.microsoft.com/office/drawing/2014/main" id="{A4B99C1F-CF01-6E49-B7BF-8AD32DD1C6C7}"/>
              </a:ext>
            </a:extLst>
          </p:cNvPr>
          <p:cNvPicPr>
            <a:picLocks noChangeAspect="1"/>
          </p:cNvPicPr>
          <p:nvPr/>
        </p:nvPicPr>
        <p:blipFill>
          <a:blip r:embed="rId3"/>
          <a:stretch>
            <a:fillRect/>
          </a:stretch>
        </p:blipFill>
        <p:spPr>
          <a:xfrm>
            <a:off x="0" y="0"/>
            <a:ext cx="12192000" cy="6858000"/>
          </a:xfrm>
          <a:prstGeom prst="rect">
            <a:avLst/>
          </a:prstGeom>
        </p:spPr>
      </p:pic>
      <p:sp>
        <p:nvSpPr>
          <p:cNvPr id="6" name="Rechthoek 5">
            <a:extLst>
              <a:ext uri="{FF2B5EF4-FFF2-40B4-BE49-F238E27FC236}">
                <a16:creationId xmlns:a16="http://schemas.microsoft.com/office/drawing/2014/main" id="{B92F29C4-96E8-2142-B572-F088FA855892}"/>
              </a:ext>
            </a:extLst>
          </p:cNvPr>
          <p:cNvSpPr/>
          <p:nvPr/>
        </p:nvSpPr>
        <p:spPr>
          <a:xfrm>
            <a:off x="3777205" y="581487"/>
            <a:ext cx="6096000" cy="369332"/>
          </a:xfrm>
          <a:prstGeom prst="rect">
            <a:avLst/>
          </a:prstGeom>
        </p:spPr>
        <p:txBody>
          <a:bodyPr>
            <a:spAutoFit/>
          </a:bodyPr>
          <a:lstStyle/>
          <a:p>
            <a:endParaRPr lang="nl-NL" dirty="0"/>
          </a:p>
        </p:txBody>
      </p:sp>
      <p:pic>
        <p:nvPicPr>
          <p:cNvPr id="10" name="Afbeelding 9">
            <a:extLst>
              <a:ext uri="{FF2B5EF4-FFF2-40B4-BE49-F238E27FC236}">
                <a16:creationId xmlns:a16="http://schemas.microsoft.com/office/drawing/2014/main" id="{9A58F43F-3F55-A44D-B810-8059FE0D85D8}"/>
              </a:ext>
            </a:extLst>
          </p:cNvPr>
          <p:cNvPicPr>
            <a:picLocks noChangeAspect="1"/>
          </p:cNvPicPr>
          <p:nvPr/>
        </p:nvPicPr>
        <p:blipFill>
          <a:blip r:embed="rId3"/>
          <a:stretch>
            <a:fillRect/>
          </a:stretch>
        </p:blipFill>
        <p:spPr>
          <a:xfrm>
            <a:off x="0" y="324092"/>
            <a:ext cx="12192000" cy="6858000"/>
          </a:xfrm>
          <a:prstGeom prst="rect">
            <a:avLst/>
          </a:prstGeom>
        </p:spPr>
      </p:pic>
      <p:sp>
        <p:nvSpPr>
          <p:cNvPr id="7" name="Rechthoek 6">
            <a:extLst>
              <a:ext uri="{FF2B5EF4-FFF2-40B4-BE49-F238E27FC236}">
                <a16:creationId xmlns:a16="http://schemas.microsoft.com/office/drawing/2014/main" id="{5FCFA226-0ADF-E344-86A3-D40756D06D96}"/>
              </a:ext>
            </a:extLst>
          </p:cNvPr>
          <p:cNvSpPr/>
          <p:nvPr/>
        </p:nvSpPr>
        <p:spPr>
          <a:xfrm>
            <a:off x="1739704" y="6047568"/>
            <a:ext cx="6096000" cy="923330"/>
          </a:xfrm>
          <a:prstGeom prst="rect">
            <a:avLst/>
          </a:prstGeom>
        </p:spPr>
        <p:txBody>
          <a:bodyPr>
            <a:spAutoFit/>
          </a:bodyPr>
          <a:lstStyle/>
          <a:p>
            <a:r>
              <a:rPr lang="nl-NL" dirty="0">
                <a:hlinkClick r:id="rId4"/>
              </a:rPr>
              <a:t>https://www.groenkennisnet.nl/nl/groenkennisnet/dossier/dossier-innovatie-in-de-voedingsindustrie.htm</a:t>
            </a:r>
            <a:endParaRPr lang="nl-NL" dirty="0"/>
          </a:p>
          <a:p>
            <a:endParaRPr lang="nl-NL" dirty="0"/>
          </a:p>
        </p:txBody>
      </p:sp>
    </p:spTree>
    <p:extLst>
      <p:ext uri="{BB962C8B-B14F-4D97-AF65-F5344CB8AC3E}">
        <p14:creationId xmlns:p14="http://schemas.microsoft.com/office/powerpoint/2010/main" val="3209272452"/>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VTI">
  <a:themeElements>
    <a:clrScheme name="AnalogousFromLightSeedRightStep">
      <a:dk1>
        <a:srgbClr val="000000"/>
      </a:dk1>
      <a:lt1>
        <a:srgbClr val="FFFFFF"/>
      </a:lt1>
      <a:dk2>
        <a:srgbClr val="313820"/>
      </a:dk2>
      <a:lt2>
        <a:srgbClr val="E2E5E8"/>
      </a:lt2>
      <a:accent1>
        <a:srgbClr val="E98A39"/>
      </a:accent1>
      <a:accent2>
        <a:srgbClr val="B0A23A"/>
      </a:accent2>
      <a:accent3>
        <a:srgbClr val="91AD4D"/>
      </a:accent3>
      <a:accent4>
        <a:srgbClr val="5BB536"/>
      </a:accent4>
      <a:accent5>
        <a:srgbClr val="2EBA40"/>
      </a:accent5>
      <a:accent6>
        <a:srgbClr val="32B67A"/>
      </a:accent6>
      <a:hlink>
        <a:srgbClr val="5D85A8"/>
      </a:hlink>
      <a:folHlink>
        <a:srgbClr val="7F7F7F"/>
      </a:folHlink>
    </a:clrScheme>
    <a:fontScheme name="Retrospect">
      <a:majorFont>
        <a:latin typeface="Univers Condensed"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Univers"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3.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9727D3906D7945984BB753BA79C6C7" ma:contentTypeVersion="15" ma:contentTypeDescription="Create a new document." ma:contentTypeScope="" ma:versionID="675b3fd1d4b94c35c8b8161a97787010">
  <xsd:schema xmlns:xsd="http://www.w3.org/2001/XMLSchema" xmlns:xs="http://www.w3.org/2001/XMLSchema" xmlns:p="http://schemas.microsoft.com/office/2006/metadata/properties" xmlns:ns2="c67c63a5-6c7f-42bb-9d17-0feff5816463" xmlns:ns3="c20cf8ba-b598-4d03-85bf-01d90a2844ae" targetNamespace="http://schemas.microsoft.com/office/2006/metadata/properties" ma:root="true" ma:fieldsID="cbac4035964e6b7637d0d9169b0bd99f" ns2:_="" ns3:_="">
    <xsd:import namespace="c67c63a5-6c7f-42bb-9d17-0feff5816463"/>
    <xsd:import namespace="c20cf8ba-b598-4d03-85bf-01d90a2844a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7c63a5-6c7f-42bb-9d17-0feff58164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bf06c9d-aefe-4981-8979-7b8905db0861"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20cf8ba-b598-4d03-85bf-01d90a2844a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846b252f-af12-4d5a-a498-f152b1d5d221}" ma:internalName="TaxCatchAll" ma:showField="CatchAllData" ma:web="c20cf8ba-b598-4d03-85bf-01d90a2844ae">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20cf8ba-b598-4d03-85bf-01d90a2844ae" xsi:nil="true"/>
    <lcf76f155ced4ddcb4097134ff3c332f xmlns="c67c63a5-6c7f-42bb-9d17-0feff581646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5865B53-8A22-4447-BA2F-BB79ACF490C9}"/>
</file>

<file path=customXml/itemProps2.xml><?xml version="1.0" encoding="utf-8"?>
<ds:datastoreItem xmlns:ds="http://schemas.openxmlformats.org/officeDocument/2006/customXml" ds:itemID="{8A971C99-8F82-4237-A5B1-4D38650426BC}">
  <ds:schemaRefs>
    <ds:schemaRef ds:uri="http://schemas.microsoft.com/sharepoint/v3/contenttype/forms"/>
  </ds:schemaRefs>
</ds:datastoreItem>
</file>

<file path=customXml/itemProps3.xml><?xml version="1.0" encoding="utf-8"?>
<ds:datastoreItem xmlns:ds="http://schemas.openxmlformats.org/officeDocument/2006/customXml" ds:itemID="{AEC4AB75-A63D-4DEF-89A0-8DC0CE99481F}">
  <ds:schemaRefs>
    <ds:schemaRef ds:uri="http://purl.org/dc/terms/"/>
    <ds:schemaRef ds:uri="http://schemas.microsoft.com/office/2006/documentManagement/types"/>
    <ds:schemaRef ds:uri="04a8cfdc-dc7c-4728-8468-1752323b6dce"/>
    <ds:schemaRef ds:uri="http://schemas.openxmlformats.org/package/2006/metadata/core-properties"/>
    <ds:schemaRef ds:uri="http://schemas.microsoft.com/office/2006/metadata/properties"/>
    <ds:schemaRef ds:uri="http://purl.org/dc/dcmitype/"/>
    <ds:schemaRef ds:uri="http://schemas.microsoft.com/office/infopath/2007/PartnerControl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1236</TotalTime>
  <Words>1085</Words>
  <Application>Microsoft Macintosh PowerPoint</Application>
  <PresentationFormat>Breedbeeld</PresentationFormat>
  <Paragraphs>127</Paragraphs>
  <Slides>29</Slides>
  <Notes>2</Notes>
  <HiddenSlides>0</HiddenSlides>
  <MMClips>0</MMClips>
  <ScaleCrop>false</ScaleCrop>
  <HeadingPairs>
    <vt:vector size="6" baseType="variant">
      <vt:variant>
        <vt:lpstr>Gebruikte lettertypen</vt:lpstr>
      </vt:variant>
      <vt:variant>
        <vt:i4>7</vt:i4>
      </vt:variant>
      <vt:variant>
        <vt:lpstr>Thema</vt:lpstr>
      </vt:variant>
      <vt:variant>
        <vt:i4>3</vt:i4>
      </vt:variant>
      <vt:variant>
        <vt:lpstr>Diatitels</vt:lpstr>
      </vt:variant>
      <vt:variant>
        <vt:i4>29</vt:i4>
      </vt:variant>
    </vt:vector>
  </HeadingPairs>
  <TitlesOfParts>
    <vt:vector size="39" baseType="lpstr">
      <vt:lpstr>Arial</vt:lpstr>
      <vt:lpstr>Calibri</vt:lpstr>
      <vt:lpstr>Calibri Light</vt:lpstr>
      <vt:lpstr>Segoe UI</vt:lpstr>
      <vt:lpstr>Univers</vt:lpstr>
      <vt:lpstr>Univers Condensed</vt:lpstr>
      <vt:lpstr>Wingdings</vt:lpstr>
      <vt:lpstr>Kantoorthema</vt:lpstr>
      <vt:lpstr>RetrospectVTI</vt:lpstr>
      <vt:lpstr>1_Kantoorthema</vt:lpstr>
      <vt:lpstr>Duurzaamheid en gespreksvaardigheden</vt:lpstr>
      <vt:lpstr>Leerdoelen duurzaamheid</vt:lpstr>
      <vt:lpstr>PowerPoint-presentatie</vt:lpstr>
      <vt:lpstr>Lesopdracht : Zooitje geregeld afval en grondstoffen</vt:lpstr>
      <vt:lpstr>PowerPoint-presentatie</vt:lpstr>
      <vt:lpstr>PowerPoint-presentatie</vt:lpstr>
      <vt:lpstr>Duurzaam verpakken</vt:lpstr>
      <vt:lpstr>Verpakkingen</vt:lpstr>
      <vt:lpstr>Voorbeelden SMART Industrie</vt:lpstr>
      <vt:lpstr>Voorbeelden verpakkingen</vt:lpstr>
      <vt:lpstr>Voorbeelden Eiwitten</vt:lpstr>
      <vt:lpstr>PowerPoint-presentatie</vt:lpstr>
      <vt:lpstr>Duurzame voedselketen</vt:lpstr>
      <vt:lpstr>Vijf perspectieven van duurzaam verpakken</vt:lpstr>
      <vt:lpstr>Milieu en impact van verpakkingen</vt:lpstr>
      <vt:lpstr>Programma en leerdoelen vandaag:</vt:lpstr>
      <vt:lpstr>Enkele oefeningen</vt:lpstr>
      <vt:lpstr>Waarnemen versus interpreteren </vt:lpstr>
      <vt:lpstr>Miscommunicatie</vt:lpstr>
      <vt:lpstr>PowerPoint-presentatie</vt:lpstr>
      <vt:lpstr>Voorbeeld uitgewerkt</vt:lpstr>
      <vt:lpstr>Verschillende soorten vragen</vt:lpstr>
      <vt:lpstr>Voorbeelden</vt:lpstr>
      <vt:lpstr>  Vergeet niet  </vt:lpstr>
      <vt:lpstr>Geheim van goede vragen</vt:lpstr>
      <vt:lpstr>Casus Bert</vt:lpstr>
      <vt:lpstr>GROW bij coaching</vt:lpstr>
      <vt:lpstr>GROW model en doelen SMART maken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Lifestyle en duurzaamheid</dc:title>
  <dc:creator>Mariska de Rouw</dc:creator>
  <cp:lastModifiedBy>Mariska de Rouw</cp:lastModifiedBy>
  <cp:revision>17</cp:revision>
  <dcterms:created xsi:type="dcterms:W3CDTF">2020-12-11T07:32:44Z</dcterms:created>
  <dcterms:modified xsi:type="dcterms:W3CDTF">2024-12-09T10:41:22Z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0x0101002F9727D3906D7945984BB753BA79C6C7</vt:lpwstr>
  </property>
</Properties>
</file>